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7"/>
  </p:notesMasterIdLst>
  <p:sldIdLst>
    <p:sldId id="317" r:id="rId2"/>
    <p:sldId id="320" r:id="rId3"/>
    <p:sldId id="256" r:id="rId4"/>
    <p:sldId id="286" r:id="rId5"/>
    <p:sldId id="351" r:id="rId6"/>
    <p:sldId id="287" r:id="rId7"/>
    <p:sldId id="349" r:id="rId8"/>
    <p:sldId id="325" r:id="rId9"/>
    <p:sldId id="326" r:id="rId10"/>
    <p:sldId id="352" r:id="rId11"/>
    <p:sldId id="353" r:id="rId12"/>
    <p:sldId id="354" r:id="rId13"/>
    <p:sldId id="355" r:id="rId14"/>
    <p:sldId id="356" r:id="rId15"/>
    <p:sldId id="359" r:id="rId16"/>
    <p:sldId id="360" r:id="rId17"/>
    <p:sldId id="361" r:id="rId18"/>
    <p:sldId id="357" r:id="rId19"/>
    <p:sldId id="362" r:id="rId20"/>
    <p:sldId id="363" r:id="rId21"/>
    <p:sldId id="364" r:id="rId22"/>
    <p:sldId id="365" r:id="rId23"/>
    <p:sldId id="366" r:id="rId24"/>
    <p:sldId id="263" r:id="rId25"/>
    <p:sldId id="264" r:id="rId26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entury Gothic" panose="020B0502020202020204" pitchFamily="34" charset="0"/>
      <p:regular r:id="rId32"/>
      <p:bold r:id="rId33"/>
      <p:italic r:id="rId34"/>
      <p:boldItalic r:id="rId35"/>
    </p:embeddedFont>
    <p:embeddedFont>
      <p:font typeface="Open Sans" panose="020B0606030504020204" pitchFamily="34" charset="0"/>
      <p:regular r:id="rId36"/>
      <p:bold r:id="rId37"/>
      <p:italic r:id="rId38"/>
      <p:boldItalic r:id="rId39"/>
    </p:embeddedFont>
    <p:embeddedFont>
      <p:font typeface="Tahoma" panose="020B0604030504040204" pitchFamily="34" charset="0"/>
      <p:regular r:id="rId40"/>
      <p:bold r:id="rId41"/>
    </p:embeddedFont>
    <p:embeddedFont>
      <p:font typeface="Wingdings 3" panose="05040102010807070707" pitchFamily="18" charset="2"/>
      <p:regular r:id="rId4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енис Басов" initials="ДБ" lastIdx="3" clrIdx="0">
    <p:extLst>
      <p:ext uri="{19B8F6BF-5375-455C-9EA6-DF929625EA0E}">
        <p15:presenceInfo xmlns:p15="http://schemas.microsoft.com/office/powerpoint/2012/main" userId="6c5005ab4614ee9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EAC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76" autoAdjust="0"/>
    <p:restoredTop sz="96416" autoAdjust="0"/>
  </p:normalViewPr>
  <p:slideViewPr>
    <p:cSldViewPr snapToGrid="0" showGuides="1">
      <p:cViewPr varScale="1">
        <p:scale>
          <a:sx n="101" d="100"/>
          <a:sy n="101" d="100"/>
        </p:scale>
        <p:origin x="144" y="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A0AFF-D246-4A63-8022-88CC1B434B1C}" type="datetimeFigureOut">
              <a:rPr lang="ru-RU" smtClean="0"/>
              <a:t>01.06.2024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E2A8AE-9311-4FC7-86B8-FE23A90677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57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9DB13-FF5B-8551-370C-460818250B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2814933"/>
            <a:ext cx="9900000" cy="144000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CFB835-36DA-0F32-40DF-A62B56335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9546" y="4400204"/>
            <a:ext cx="9000000" cy="6699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Автор презентации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58BA7-9470-24C6-00C5-925D147E2B10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1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B5A6984-5722-C2CE-F9C2-253489B3A2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325" y="656775"/>
            <a:ext cx="3566188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87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F14283D-8AD2-D424-95E1-E87EBEE57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04FA1-0467-4154-8897-9E2996EA91DE}" type="datetime1">
              <a:rPr lang="ru-RU" smtClean="0"/>
              <a:t>01.06.2024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2C9E13E-245A-453A-E50A-2C4B6B9D9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2CD2C2-A07C-DA7F-E49C-80FBBB367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4078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C24F14-5768-1EE3-AF72-2F825A9C0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707" y="375920"/>
            <a:ext cx="3960000" cy="1620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32A2A6A-815F-B946-0F65-C6D0E19119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7707" y="2169160"/>
            <a:ext cx="3960000" cy="37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B92A96-AAE3-51F4-096F-B5B4CCE68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16EF-0520-47AF-A938-AC972F3BBEC4}" type="datetime1">
              <a:rPr lang="ru-RU" smtClean="0"/>
              <a:t>01.06.2024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417C149-8604-EB57-EB52-A7A0A63B5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F54446-8F05-D0CC-1175-9848D4B49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Объект 9">
            <a:extLst>
              <a:ext uri="{FF2B5EF4-FFF2-40B4-BE49-F238E27FC236}">
                <a16:creationId xmlns:a16="http://schemas.microsoft.com/office/drawing/2014/main" id="{1DDAC58F-3B09-388E-D617-2C7E688C104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8317" y="369160"/>
            <a:ext cx="5040000" cy="5580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673181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9A2E6E-380B-24CD-41B6-94886807C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67826"/>
            <a:ext cx="3960000" cy="1620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AA7862B-17E9-4805-5B46-F6810F3CCA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30060" y="367826"/>
            <a:ext cx="5040000" cy="558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F67EB13-6FFB-BC14-7EEC-0020A5905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485" y="2177986"/>
            <a:ext cx="3960000" cy="37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60FD031-56DF-FF9E-8042-20E7895C3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D7F0C-0AC3-4DBA-96B3-98384534FE2F}" type="datetime1">
              <a:rPr lang="ru-RU" smtClean="0"/>
              <a:t>01.06.2024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28FC122-0DB5-C271-FEF7-FCAFC51A0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E3A0F0F-7D7B-FF69-4934-108F63EFE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5244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прос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8A79297-C692-45A9-BEF3-9FDA8162976E}"/>
              </a:ext>
            </a:extLst>
          </p:cNvPr>
          <p:cNvSpPr txBox="1">
            <a:spLocks/>
          </p:cNvSpPr>
          <p:nvPr userDrawn="1"/>
        </p:nvSpPr>
        <p:spPr>
          <a:xfrm>
            <a:off x="1266794" y="2669523"/>
            <a:ext cx="3650827" cy="12724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800" dirty="0"/>
              <a:t>Спасибо </a:t>
            </a:r>
          </a:p>
          <a:p>
            <a:r>
              <a:rPr lang="ru-RU" dirty="0"/>
              <a:t>за внимание!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BCDCEA4-EA37-4B79-9769-583AB696C4CC}"/>
              </a:ext>
            </a:extLst>
          </p:cNvPr>
          <p:cNvSpPr txBox="1">
            <a:spLocks/>
          </p:cNvSpPr>
          <p:nvPr userDrawn="1"/>
        </p:nvSpPr>
        <p:spPr>
          <a:xfrm>
            <a:off x="1266794" y="3876099"/>
            <a:ext cx="3650827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200" b="0" dirty="0"/>
              <a:t>Ваши вопросы…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0FE18D-9184-4EAD-9BB5-47B554113E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0186" y="345654"/>
            <a:ext cx="6404435" cy="640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40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86A41AA-86B0-4826-A836-4E2796BE84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7515" y="813903"/>
            <a:ext cx="11132389" cy="7590265"/>
          </a:xfrm>
          <a:prstGeom prst="rect">
            <a:avLst/>
          </a:prstGeom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B97056C4-B048-4049-9955-FF24ACB243A3}"/>
              </a:ext>
            </a:extLst>
          </p:cNvPr>
          <p:cNvSpPr txBox="1">
            <a:spLocks/>
          </p:cNvSpPr>
          <p:nvPr userDrawn="1"/>
        </p:nvSpPr>
        <p:spPr>
          <a:xfrm>
            <a:off x="672974" y="1066495"/>
            <a:ext cx="9062089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>
                <a:latin typeface="+mj-lt"/>
              </a:rPr>
              <a:t>Ваш путь к успеху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39D19A2B-32CF-4D08-9532-19E0E8D0687F}"/>
              </a:ext>
            </a:extLst>
          </p:cNvPr>
          <p:cNvSpPr/>
          <p:nvPr userDrawn="1"/>
        </p:nvSpPr>
        <p:spPr>
          <a:xfrm>
            <a:off x="1086364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8D3F54C-88AD-4193-AFA6-6F88CAC3F7A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8382" y="2540053"/>
            <a:ext cx="313035" cy="19484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53FEBFB-EDBE-4698-BC85-F289A32F5B0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26938" y="2490108"/>
            <a:ext cx="246075" cy="262211"/>
          </a:xfrm>
          <a:prstGeom prst="rect">
            <a:avLst/>
          </a:prstGeom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48E9CD85-0FA5-4C89-8C14-1A2EDABBDE8C}"/>
              </a:ext>
            </a:extLst>
          </p:cNvPr>
          <p:cNvSpPr/>
          <p:nvPr userDrawn="1"/>
        </p:nvSpPr>
        <p:spPr>
          <a:xfrm>
            <a:off x="5052872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A0FE37F1-BE4F-47A6-A981-96569F2D2FEC}"/>
              </a:ext>
            </a:extLst>
          </p:cNvPr>
          <p:cNvSpPr txBox="1">
            <a:spLocks/>
          </p:cNvSpPr>
          <p:nvPr userDrawn="1"/>
        </p:nvSpPr>
        <p:spPr>
          <a:xfrm>
            <a:off x="5718895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altLang="ru-RU" sz="2400" dirty="0">
                <a:solidFill>
                  <a:schemeClr val="accent6">
                    <a:lumMod val="50000"/>
                  </a:schemeClr>
                </a:solidFill>
              </a:rPr>
              <a:t>+7 (495) 232-32-16</a:t>
            </a:r>
          </a:p>
          <a:p>
            <a:endParaRPr lang="ru-RU" sz="2800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1D0B2BD3-DF30-4577-B49D-A455EF3F75D3}"/>
              </a:ext>
            </a:extLst>
          </p:cNvPr>
          <p:cNvSpPr txBox="1">
            <a:spLocks/>
          </p:cNvSpPr>
          <p:nvPr userDrawn="1"/>
        </p:nvSpPr>
        <p:spPr>
          <a:xfrm>
            <a:off x="1763321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ru-RU" sz="2400" dirty="0">
                <a:solidFill>
                  <a:schemeClr val="accent6">
                    <a:lumMod val="50000"/>
                  </a:schemeClr>
                </a:solidFill>
              </a:rPr>
              <a:t>info@specialist.ru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D6C92-12C7-1052-CA37-DBDCEA97AFF2}"/>
              </a:ext>
            </a:extLst>
          </p:cNvPr>
          <p:cNvSpPr txBox="1"/>
          <p:nvPr userDrawn="1"/>
        </p:nvSpPr>
        <p:spPr>
          <a:xfrm>
            <a:off x="672974" y="543275"/>
            <a:ext cx="73983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457200" rtl="0" eaLnBrk="1" latinLnBrk="0" hangingPunct="1">
              <a:spcBef>
                <a:spcPct val="0"/>
              </a:spcBef>
              <a:buNone/>
            </a:pPr>
            <a:r>
              <a:rPr lang="ru-RU" sz="2800" b="1" kern="1200" dirty="0">
                <a:solidFill>
                  <a:schemeClr val="accent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Учебный центр «СПЕЦИАЛИСТ» –</a:t>
            </a:r>
          </a:p>
        </p:txBody>
      </p:sp>
    </p:spTree>
    <p:extLst>
      <p:ext uri="{BB962C8B-B14F-4D97-AF65-F5344CB8AC3E}">
        <p14:creationId xmlns:p14="http://schemas.microsoft.com/office/powerpoint/2010/main" val="859607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 белы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9DB13-FF5B-8551-370C-460818250B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0026" y="2814933"/>
            <a:ext cx="9900000" cy="144000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CFB835-36DA-0F32-40DF-A62B56335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0026" y="4400204"/>
            <a:ext cx="9000000" cy="6699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Автор презентации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58BA7-9470-24C6-00C5-925D147E2B10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2E97BA17-4998-C357-DC2B-96BA31A30B50}"/>
              </a:ext>
            </a:extLst>
          </p:cNvPr>
          <p:cNvGrpSpPr/>
          <p:nvPr userDrawn="1"/>
        </p:nvGrpSpPr>
        <p:grpSpPr>
          <a:xfrm>
            <a:off x="-824307" y="-2122470"/>
            <a:ext cx="14018511" cy="10187243"/>
            <a:chOff x="-1236461" y="-3183705"/>
            <a:chExt cx="21027767" cy="15280864"/>
          </a:xfrm>
        </p:grpSpPr>
        <p:pic>
          <p:nvPicPr>
            <p:cNvPr id="21" name="Google Shape;88;p1">
              <a:extLst>
                <a:ext uri="{FF2B5EF4-FFF2-40B4-BE49-F238E27FC236}">
                  <a16:creationId xmlns:a16="http://schemas.microsoft.com/office/drawing/2014/main" id="{DB61D9B2-8667-54D6-0E8B-6156B19935A4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878635" y="8046666"/>
              <a:ext cx="3419866" cy="341986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" name="Google Shape;89;p1">
              <a:extLst>
                <a:ext uri="{FF2B5EF4-FFF2-40B4-BE49-F238E27FC236}">
                  <a16:creationId xmlns:a16="http://schemas.microsoft.com/office/drawing/2014/main" id="{E2686C9A-2F4A-9C6B-C02C-C80E65506638}"/>
                </a:ext>
              </a:extLst>
            </p:cNvPr>
            <p:cNvGrpSpPr/>
            <p:nvPr/>
          </p:nvGrpSpPr>
          <p:grpSpPr>
            <a:xfrm>
              <a:off x="13143678" y="-1203599"/>
              <a:ext cx="6647628" cy="6677419"/>
              <a:chOff x="-53636" y="0"/>
              <a:chExt cx="1036174" cy="1040818"/>
            </a:xfrm>
          </p:grpSpPr>
          <p:sp>
            <p:nvSpPr>
              <p:cNvPr id="33" name="Google Shape;90;p1">
                <a:extLst>
                  <a:ext uri="{FF2B5EF4-FFF2-40B4-BE49-F238E27FC236}">
                    <a16:creationId xmlns:a16="http://schemas.microsoft.com/office/drawing/2014/main" id="{481DDDF8-5C39-CC27-4EFD-AAB6648B66FE}"/>
                  </a:ext>
                </a:extLst>
              </p:cNvPr>
              <p:cNvSpPr/>
              <p:nvPr/>
            </p:nvSpPr>
            <p:spPr>
              <a:xfrm>
                <a:off x="-53636" y="0"/>
                <a:ext cx="1036174" cy="1040818"/>
              </a:xfrm>
              <a:custGeom>
                <a:avLst/>
                <a:gdLst/>
                <a:ahLst/>
                <a:cxnLst/>
                <a:rect l="l" t="t" r="r" b="b"/>
                <a:pathLst>
                  <a:path w="1036174" h="1040818" extrusionOk="0">
                    <a:moveTo>
                      <a:pt x="518087" y="0"/>
                    </a:moveTo>
                    <a:cubicBezTo>
                      <a:pt x="804593" y="1281"/>
                      <a:pt x="1036174" y="233901"/>
                      <a:pt x="1036174" y="520409"/>
                    </a:cubicBezTo>
                    <a:cubicBezTo>
                      <a:pt x="1036174" y="806917"/>
                      <a:pt x="804593" y="1039537"/>
                      <a:pt x="518087" y="1040818"/>
                    </a:cubicBezTo>
                    <a:cubicBezTo>
                      <a:pt x="231582" y="1039537"/>
                      <a:pt x="0" y="806917"/>
                      <a:pt x="0" y="520409"/>
                    </a:cubicBezTo>
                    <a:cubicBezTo>
                      <a:pt x="0" y="233901"/>
                      <a:pt x="231582" y="1281"/>
                      <a:pt x="518087" y="0"/>
                    </a:cubicBezTo>
                    <a:close/>
                  </a:path>
                </a:pathLst>
              </a:custGeom>
              <a:solidFill>
                <a:srgbClr val="D3D3D3">
                  <a:alpha val="18823"/>
                </a:srgbClr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pPr defTabSz="609630">
                  <a:buClr>
                    <a:srgbClr val="000000"/>
                  </a:buClr>
                </a:pPr>
                <a:endParaRPr sz="9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91;p1">
                <a:extLst>
                  <a:ext uri="{FF2B5EF4-FFF2-40B4-BE49-F238E27FC236}">
                    <a16:creationId xmlns:a16="http://schemas.microsoft.com/office/drawing/2014/main" id="{5B85D3E2-2AE3-0937-9129-E2D24105D1A3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 defTabSz="609630">
                  <a:lnSpc>
                    <a:spcPct val="159944"/>
                  </a:lnSpc>
                  <a:buClr>
                    <a:srgbClr val="000000"/>
                  </a:buClr>
                </a:pPr>
                <a:endParaRPr sz="12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" name="Google Shape;92;p1">
              <a:extLst>
                <a:ext uri="{FF2B5EF4-FFF2-40B4-BE49-F238E27FC236}">
                  <a16:creationId xmlns:a16="http://schemas.microsoft.com/office/drawing/2014/main" id="{6E4DC334-8E33-90E2-62DE-F0A726B1DFF3}"/>
                </a:ext>
              </a:extLst>
            </p:cNvPr>
            <p:cNvSpPr/>
            <p:nvPr/>
          </p:nvSpPr>
          <p:spPr>
            <a:xfrm>
              <a:off x="14314231" y="-646840"/>
              <a:ext cx="4732217" cy="4753427"/>
            </a:xfrm>
            <a:custGeom>
              <a:avLst/>
              <a:gdLst/>
              <a:ahLst/>
              <a:cxnLst/>
              <a:rect l="l" t="t" r="r" b="b"/>
              <a:pathLst>
                <a:path w="1246345" h="1251931" extrusionOk="0">
                  <a:moveTo>
                    <a:pt x="623172" y="0"/>
                  </a:moveTo>
                  <a:cubicBezTo>
                    <a:pt x="967791" y="1541"/>
                    <a:pt x="1246345" y="281344"/>
                    <a:pt x="1246345" y="625966"/>
                  </a:cubicBezTo>
                  <a:cubicBezTo>
                    <a:pt x="1246345" y="970588"/>
                    <a:pt x="967791" y="1250390"/>
                    <a:pt x="623172" y="1251931"/>
                  </a:cubicBezTo>
                  <a:cubicBezTo>
                    <a:pt x="278554" y="1250390"/>
                    <a:pt x="0" y="970588"/>
                    <a:pt x="0" y="625966"/>
                  </a:cubicBezTo>
                  <a:cubicBezTo>
                    <a:pt x="0" y="281344"/>
                    <a:pt x="278554" y="1541"/>
                    <a:pt x="623172" y="0"/>
                  </a:cubicBezTo>
                  <a:close/>
                </a:path>
              </a:pathLst>
            </a:custGeom>
            <a:solidFill>
              <a:srgbClr val="FABF8E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24" name="Google Shape;93;p1">
              <a:extLst>
                <a:ext uri="{FF2B5EF4-FFF2-40B4-BE49-F238E27FC236}">
                  <a16:creationId xmlns:a16="http://schemas.microsoft.com/office/drawing/2014/main" id="{3F3B8F1A-3D05-F066-DA19-0E9F54321D3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323196" y="8677293"/>
              <a:ext cx="3419866" cy="3419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94;p1">
              <a:extLst>
                <a:ext uri="{FF2B5EF4-FFF2-40B4-BE49-F238E27FC236}">
                  <a16:creationId xmlns:a16="http://schemas.microsoft.com/office/drawing/2014/main" id="{71CA5AF9-9643-0038-6B4F-B0ACBE05213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2519252">
              <a:off x="-1236461" y="-3183705"/>
              <a:ext cx="6521564" cy="65334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" name="Google Shape;97;p1">
              <a:extLst>
                <a:ext uri="{FF2B5EF4-FFF2-40B4-BE49-F238E27FC236}">
                  <a16:creationId xmlns:a16="http://schemas.microsoft.com/office/drawing/2014/main" id="{E47BD4B3-3377-2F3C-84E6-0AE3ED73CAD7}"/>
                </a:ext>
              </a:extLst>
            </p:cNvPr>
            <p:cNvGrpSpPr/>
            <p:nvPr/>
          </p:nvGrpSpPr>
          <p:grpSpPr>
            <a:xfrm>
              <a:off x="-685434" y="8616023"/>
              <a:ext cx="2970545" cy="2983858"/>
              <a:chOff x="-13395" y="0"/>
              <a:chExt cx="822176" cy="825861"/>
            </a:xfrm>
          </p:grpSpPr>
          <p:sp>
            <p:nvSpPr>
              <p:cNvPr id="31" name="Google Shape;98;p1">
                <a:extLst>
                  <a:ext uri="{FF2B5EF4-FFF2-40B4-BE49-F238E27FC236}">
                    <a16:creationId xmlns:a16="http://schemas.microsoft.com/office/drawing/2014/main" id="{B91AA584-C5DC-B53F-F724-AABA17A36F26}"/>
                  </a:ext>
                </a:extLst>
              </p:cNvPr>
              <p:cNvSpPr/>
              <p:nvPr/>
            </p:nvSpPr>
            <p:spPr>
              <a:xfrm>
                <a:off x="-13395" y="0"/>
                <a:ext cx="822176" cy="825861"/>
              </a:xfrm>
              <a:custGeom>
                <a:avLst/>
                <a:gdLst/>
                <a:ahLst/>
                <a:cxnLst/>
                <a:rect l="l" t="t" r="r" b="b"/>
                <a:pathLst>
                  <a:path w="822176" h="825861" extrusionOk="0">
                    <a:moveTo>
                      <a:pt x="411088" y="0"/>
                    </a:moveTo>
                    <a:cubicBezTo>
                      <a:pt x="638422" y="1017"/>
                      <a:pt x="822176" y="185594"/>
                      <a:pt x="822176" y="412930"/>
                    </a:cubicBezTo>
                    <a:cubicBezTo>
                      <a:pt x="822176" y="640267"/>
                      <a:pt x="638422" y="824844"/>
                      <a:pt x="411088" y="825861"/>
                    </a:cubicBezTo>
                    <a:cubicBezTo>
                      <a:pt x="183754" y="824844"/>
                      <a:pt x="0" y="640267"/>
                      <a:pt x="0" y="412930"/>
                    </a:cubicBezTo>
                    <a:cubicBezTo>
                      <a:pt x="0" y="185594"/>
                      <a:pt x="183754" y="1017"/>
                      <a:pt x="411088" y="0"/>
                    </a:cubicBezTo>
                    <a:close/>
                  </a:path>
                </a:pathLst>
              </a:custGeom>
              <a:solidFill>
                <a:srgbClr val="FD6100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pPr defTabSz="609630">
                  <a:buClr>
                    <a:srgbClr val="000000"/>
                  </a:buClr>
                </a:pPr>
                <a:endParaRPr sz="9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99;p1">
                <a:extLst>
                  <a:ext uri="{FF2B5EF4-FFF2-40B4-BE49-F238E27FC236}">
                    <a16:creationId xmlns:a16="http://schemas.microsoft.com/office/drawing/2014/main" id="{2CBD24AF-67F3-2416-2631-876279CD3852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 defTabSz="609630">
                  <a:lnSpc>
                    <a:spcPct val="159944"/>
                  </a:lnSpc>
                  <a:buClr>
                    <a:srgbClr val="000000"/>
                  </a:buClr>
                </a:pPr>
                <a:endParaRPr sz="12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7" name="Google Shape;100;p1">
              <a:extLst>
                <a:ext uri="{FF2B5EF4-FFF2-40B4-BE49-F238E27FC236}">
                  <a16:creationId xmlns:a16="http://schemas.microsoft.com/office/drawing/2014/main" id="{F4618B7B-AFB8-94CB-D061-2AF828E5894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986215">
              <a:off x="15768558" y="9187114"/>
              <a:ext cx="653009" cy="8571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101;p1">
              <a:extLst>
                <a:ext uri="{FF2B5EF4-FFF2-40B4-BE49-F238E27FC236}">
                  <a16:creationId xmlns:a16="http://schemas.microsoft.com/office/drawing/2014/main" id="{B9AF3994-8D87-57FF-29C5-B60A0AD0050F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1284272">
              <a:off x="15468600" y="1267991"/>
              <a:ext cx="859792" cy="8589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102;p1">
              <a:extLst>
                <a:ext uri="{FF2B5EF4-FFF2-40B4-BE49-F238E27FC236}">
                  <a16:creationId xmlns:a16="http://schemas.microsoft.com/office/drawing/2014/main" id="{41D74BA4-E5CD-3E04-890D-7714F650ACD0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-1560261">
              <a:off x="610010" y="9054068"/>
              <a:ext cx="881474" cy="60260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26A5EB3-2A2E-C2FF-99A0-4FD962E8831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90877" y="313004"/>
            <a:ext cx="3566188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246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36923D-63BE-64A3-8647-03A1792AE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1260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4E1417-2889-EEA0-485C-4A19E7B16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0E20-9C0D-4408-9E7C-24A16A8F16E5}" type="datetime1">
              <a:rPr lang="ru-RU" smtClean="0"/>
              <a:t>01.06.2024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B57008-BBDF-9F52-1532-2B5839E29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0F9093-24A7-265A-E3A4-09A1E92AA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4120" y="6257630"/>
            <a:ext cx="720000" cy="360000"/>
          </a:xfrm>
        </p:spPr>
        <p:txBody>
          <a:bodyPr/>
          <a:lstStyle>
            <a:lvl1pPr>
              <a:defRPr i="0"/>
            </a:lvl1pPr>
          </a:lstStyle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FF9A98A0-0CB2-40F4-3665-1132BBCAF4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120" y="2000024"/>
            <a:ext cx="9360000" cy="39608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9194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преподавател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8">
            <a:extLst>
              <a:ext uri="{FF2B5EF4-FFF2-40B4-BE49-F238E27FC236}">
                <a16:creationId xmlns:a16="http://schemas.microsoft.com/office/drawing/2014/main" id="{5891B36B-881C-4141-BBE6-B105A943903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95324" y="1989138"/>
            <a:ext cx="25200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Добавить фото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1431227-3F31-1F55-504C-59639E440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2454E9-0BA8-C0EB-F384-D38227B71EA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64FB49F-753A-4CD7-94F4-EF5E997E21D4}" type="datetime1">
              <a:rPr lang="ru-RU" smtClean="0"/>
              <a:t>01.06.2024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F868F1-C760-E5DF-0EBC-F1D3389B6F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C1E04F-8157-849F-0B79-23BD1F00362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6AA4838-9FE9-8698-FA1A-4D8DF377C2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56000" y="1989137"/>
            <a:ext cx="6500813" cy="83719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chemeClr val="accent2"/>
                </a:solidFill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pPr lvl="0"/>
            <a:r>
              <a:rPr lang="ru-RU" dirty="0"/>
              <a:t>ФИО преподавателя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AE10BE44-B715-1E39-4C9F-F91762F24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55999" y="3011055"/>
            <a:ext cx="6510121" cy="22180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Перечислить компетенции</a:t>
            </a:r>
          </a:p>
        </p:txBody>
      </p:sp>
    </p:spTree>
    <p:extLst>
      <p:ext uri="{BB962C8B-B14F-4D97-AF65-F5344CB8AC3E}">
        <p14:creationId xmlns:p14="http://schemas.microsoft.com/office/powerpoint/2010/main" val="2975937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курс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1431227-3F31-1F55-504C-59639E4405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120" y="365124"/>
            <a:ext cx="9360000" cy="12600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2454E9-0BA8-C0EB-F384-D38227B71EA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D7A11B-79C9-4824-B68A-F46F1BA2AE63}" type="datetime1">
              <a:rPr lang="ru-RU" smtClean="0"/>
              <a:t>01.06.2024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F868F1-C760-E5DF-0EBC-F1D3389B6F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C1E04F-8157-849F-0B79-23BD1F00362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6AA4838-9FE9-8698-FA1A-4D8DF377C2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6120" y="1989137"/>
            <a:ext cx="9361488" cy="83719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chemeClr val="accent2"/>
                </a:solidFill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r>
              <a:rPr lang="ru-RU" dirty="0"/>
              <a:t>Ввести название курса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AE10BE44-B715-1E39-4C9F-F91762F24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120" y="3011055"/>
            <a:ext cx="9360000" cy="22180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Перечислить задачи курса</a:t>
            </a:r>
          </a:p>
        </p:txBody>
      </p:sp>
    </p:spTree>
    <p:extLst>
      <p:ext uri="{BB962C8B-B14F-4D97-AF65-F5344CB8AC3E}">
        <p14:creationId xmlns:p14="http://schemas.microsoft.com/office/powerpoint/2010/main" val="4165459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C7B11-7240-4C09-49C2-B5727B240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989138"/>
            <a:ext cx="9361488" cy="25200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71A954-D5AB-C313-EDF8-CA182ED7D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4589463"/>
            <a:ext cx="9361488" cy="1360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8F0904-DB1E-75E1-529F-1DDB87A52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3BA69-5AD4-4716-9224-BFB97D348126}" type="datetime1">
              <a:rPr lang="ru-RU" smtClean="0"/>
              <a:t>01.06.2024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F283D9-ABB6-D698-C520-1EBB78E2B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95D15E-5C4E-B8CB-F233-A06556C06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8233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7A1291AA-6A81-4BC3-1018-9D276E10E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1863-64BE-4D7D-A4E5-FBC61C69E2BD}" type="datetime1">
              <a:rPr lang="ru-RU" smtClean="0"/>
              <a:t>01.06.2024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AE3F1A4-7795-C8ED-0439-A0EA67FA3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9A45DC8-A582-3D9F-16D9-E9F142F5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16C5A07-85C0-65D8-E7DF-622FAC5D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D5228689-B4DB-4CE3-D140-E847C9A095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437" y="2000024"/>
            <a:ext cx="4500000" cy="39608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1" name="Объект 9">
            <a:extLst>
              <a:ext uri="{FF2B5EF4-FFF2-40B4-BE49-F238E27FC236}">
                <a16:creationId xmlns:a16="http://schemas.microsoft.com/office/drawing/2014/main" id="{FCB8D30A-D11A-ABAA-3359-0F90428B8B5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6813" y="2000024"/>
            <a:ext cx="4500000" cy="39608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878607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5DA5997-C5D6-ECF8-947A-7F91C0BCD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4" y="1989136"/>
            <a:ext cx="4500000" cy="900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B259B3A-AF03-28D7-38AF-0B584AE6D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CC60B-6D3D-4740-8F5E-6154177876B4}" type="datetime1">
              <a:rPr lang="ru-RU" smtClean="0"/>
              <a:t>01.06.2024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C12E897-5AF1-2C7A-8688-29122C9F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073F411-A1D6-F686-64E3-583BC6A9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8FEDF6F2-7F7D-281B-EABC-90B8ADFF1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1C1CCBDF-3C4E-C764-33CB-AC02EAA9B22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51804" y="1989136"/>
            <a:ext cx="4500000" cy="900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Объект 9">
            <a:extLst>
              <a:ext uri="{FF2B5EF4-FFF2-40B4-BE49-F238E27FC236}">
                <a16:creationId xmlns:a16="http://schemas.microsoft.com/office/drawing/2014/main" id="{B57A9177-EB22-E400-2DD8-F9E0A6D81A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6437" y="2971800"/>
            <a:ext cx="4500000" cy="298903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5" name="Объект 9">
            <a:extLst>
              <a:ext uri="{FF2B5EF4-FFF2-40B4-BE49-F238E27FC236}">
                <a16:creationId xmlns:a16="http://schemas.microsoft.com/office/drawing/2014/main" id="{60EDC2F9-DE12-AECD-A155-1E3883C3E2B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56813" y="2971800"/>
            <a:ext cx="4500000" cy="298903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990962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C89B2D-1F39-E975-5B4A-1F1CE69C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39CBDBE-D9C1-7EA4-185E-524EE1980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78F0D-11A9-43DC-9DFD-8859F5DAC067}" type="datetime1">
              <a:rPr lang="ru-RU" smtClean="0"/>
              <a:t>01.06.2024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90B0C5A-0B87-3663-736D-D51B2B187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2D377D3-261A-4DC9-1FA0-FFF3541FD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1453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6CC881-0A88-DA22-16AF-04AF9980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12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9B72E9-2C24-875C-7E08-D4C4976B23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7080" y="6257630"/>
            <a:ext cx="180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fld id="{AAFC33D5-720B-46E2-A2B0-608877884152}" type="datetime1">
              <a:rPr lang="ru-RU" smtClean="0"/>
              <a:t>01.06.2024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5C28D4-F348-6C75-B739-558D04DE66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48280" y="6257630"/>
            <a:ext cx="360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F3BB23-1875-D2AB-C28E-F96E42EC01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4440" y="6257630"/>
            <a:ext cx="7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400BBA6E-D9A7-5877-930E-A9FDE116E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120" y="2000023"/>
            <a:ext cx="9360000" cy="39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7357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0" r:id="rId3"/>
    <p:sldLayoutId id="2147483660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9" r:id="rId13"/>
    <p:sldLayoutId id="2147483661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358775" indent="-358775" algn="l" defTabSz="914400" rtl="0" eaLnBrk="1" latinLnBrk="0" hangingPunct="1">
        <a:lnSpc>
          <a:spcPct val="90000"/>
        </a:lnSpc>
        <a:spcBef>
          <a:spcPts val="1000"/>
        </a:spcBef>
        <a:buSzPct val="130000"/>
        <a:buFontTx/>
        <a:buBlip>
          <a:blip r:embed="rId17"/>
        </a:buBlip>
        <a:defRPr lang="ru-RU" sz="2000" b="0" kern="1200" dirty="0" smtClean="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20000" indent="-360000" algn="l" defTabSz="914400" rtl="0" eaLnBrk="1" latinLnBrk="0" hangingPunct="1">
        <a:lnSpc>
          <a:spcPct val="90000"/>
        </a:lnSpc>
        <a:spcBef>
          <a:spcPts val="1000"/>
        </a:spcBef>
        <a:buSzPct val="130000"/>
        <a:buFontTx/>
        <a:buBlip>
          <a:blip r:embed="rId17"/>
        </a:buBlip>
        <a:defRPr lang="ru-RU" sz="1600" kern="1200" dirty="0" smtClean="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08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44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80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53" userDrawn="1">
          <p15:clr>
            <a:srgbClr val="F26B43"/>
          </p15:clr>
        </p15:guide>
        <p15:guide id="2" pos="438" userDrawn="1">
          <p15:clr>
            <a:srgbClr val="F26B43"/>
          </p15:clr>
        </p15:guide>
        <p15:guide id="3" pos="6335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orient="horz" pos="1026" userDrawn="1">
          <p15:clr>
            <a:srgbClr val="F26B43"/>
          </p15:clr>
        </p15:guide>
        <p15:guide id="6" pos="72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37A52B53-1444-1413-75FC-2C83F5EB7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254578"/>
            <a:ext cx="9360000" cy="747445"/>
          </a:xfrm>
        </p:spPr>
        <p:txBody>
          <a:bodyPr/>
          <a:lstStyle/>
          <a:p>
            <a:r>
              <a:rPr lang="ru-RU" dirty="0"/>
              <a:t>Описание курса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00C4BC-B0A8-1A96-8718-F24C46F3A2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</a:t>
            </a:fld>
            <a:endParaRPr lang="ru-RU"/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3068D4A2-89D1-BE6A-8743-9CADDF8ED0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941377"/>
              </p:ext>
            </p:extLst>
          </p:nvPr>
        </p:nvGraphicFramePr>
        <p:xfrm>
          <a:off x="458470" y="1526766"/>
          <a:ext cx="10206859" cy="4544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4969">
                  <a:extLst>
                    <a:ext uri="{9D8B030D-6E8A-4147-A177-3AD203B41FA5}">
                      <a16:colId xmlns:a16="http://schemas.microsoft.com/office/drawing/2014/main" val="3110636967"/>
                    </a:ext>
                  </a:extLst>
                </a:gridCol>
                <a:gridCol w="1881890">
                  <a:extLst>
                    <a:ext uri="{9D8B030D-6E8A-4147-A177-3AD203B41FA5}">
                      <a16:colId xmlns:a16="http://schemas.microsoft.com/office/drawing/2014/main" val="338479004"/>
                    </a:ext>
                  </a:extLst>
                </a:gridCol>
              </a:tblGrid>
              <a:tr h="520930">
                <a:tc>
                  <a:txBody>
                    <a:bodyPr/>
                    <a:lstStyle/>
                    <a:p>
                      <a:r>
                        <a:rPr lang="ru-RU" dirty="0"/>
                        <a:t>Тема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Часы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603008"/>
                  </a:ext>
                </a:extLst>
              </a:tr>
              <a:tr h="181743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Введение в HTML</a:t>
                      </a:r>
                      <a:endParaRPr lang="ru-RU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959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Структура страницы</a:t>
                      </a:r>
                      <a:endParaRPr lang="ru-RU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126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Создание гиперссылок</a:t>
                      </a:r>
                      <a:endParaRPr lang="ru-RU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360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Основы CSS</a:t>
                      </a:r>
                      <a:endParaRPr lang="ru-RU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51592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Размещение изображений, списков и таблиц</a:t>
                      </a:r>
                      <a:endParaRPr lang="ru-RU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88257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 </a:t>
                      </a:r>
                      <a:r>
                        <a:rPr lang="ru-RU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Iframe</a:t>
                      </a:r>
                      <a:endParaRPr lang="ru-RU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3201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Формы для сбора данных</a:t>
                      </a:r>
                      <a:endParaRPr lang="ru-RU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8366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Макетирование страницы с CSS</a:t>
                      </a:r>
                      <a:endParaRPr lang="ru-RU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094686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Таблицы стилей для печати и мобильной версии сайта </a:t>
                      </a:r>
                      <a:endParaRPr lang="ru-RU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8864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Подготовка, размещение и поддержка сайта </a:t>
                      </a:r>
                      <a:endParaRPr lang="ru-RU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277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Дополнительная информация </a:t>
                      </a:r>
                      <a:endParaRPr lang="ru-RU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63207"/>
                  </a:ext>
                </a:extLst>
              </a:tr>
            </a:tbl>
          </a:graphicData>
        </a:graphic>
      </p:graphicFrame>
      <p:sp>
        <p:nvSpPr>
          <p:cNvPr id="12" name="Текст 4">
            <a:extLst>
              <a:ext uri="{FF2B5EF4-FFF2-40B4-BE49-F238E27FC236}">
                <a16:creationId xmlns:a16="http://schemas.microsoft.com/office/drawing/2014/main" id="{8F77C8C3-2A92-A501-5D6A-6CC202E3DAB3}"/>
              </a:ext>
            </a:extLst>
          </p:cNvPr>
          <p:cNvSpPr txBox="1">
            <a:spLocks/>
          </p:cNvSpPr>
          <p:nvPr/>
        </p:nvSpPr>
        <p:spPr>
          <a:xfrm>
            <a:off x="571501" y="946554"/>
            <a:ext cx="8088344" cy="422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i="0" dirty="0">
                <a:effectLst/>
                <a:latin typeface="+mj-lt"/>
              </a:rPr>
              <a:t>HTML и CSS. Уровень 1. Создание сайтов на HTML 5 и СSS 3</a:t>
            </a:r>
            <a:endParaRPr lang="ru-RU" sz="2000" dirty="0">
              <a:latin typeface="+mj-lt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5825A069-B397-8AA6-B4E1-67F08AAC79EF}"/>
              </a:ext>
            </a:extLst>
          </p:cNvPr>
          <p:cNvSpPr txBox="1">
            <a:spLocks/>
          </p:cNvSpPr>
          <p:nvPr/>
        </p:nvSpPr>
        <p:spPr>
          <a:xfrm>
            <a:off x="706120" y="6195355"/>
            <a:ext cx="9360000" cy="422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b="1" i="0" dirty="0">
                <a:effectLst/>
                <a:latin typeface="+mj-lt"/>
              </a:rPr>
              <a:t>Программа курса предусматривает лабораторные работы по каждой теме, а также выполнение домашних заданий и контроль знаний</a:t>
            </a:r>
            <a:endParaRPr lang="ru-RU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71120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5">
            <a:extLst>
              <a:ext uri="{FF2B5EF4-FFF2-40B4-BE49-F238E27FC236}">
                <a16:creationId xmlns:a16="http://schemas.microsoft.com/office/drawing/2014/main" id="{74AF3B7B-4477-49C8-8753-E921B496BF4E}"/>
              </a:ext>
            </a:extLst>
          </p:cNvPr>
          <p:cNvSpPr/>
          <p:nvPr/>
        </p:nvSpPr>
        <p:spPr>
          <a:xfrm>
            <a:off x="450056" y="1133386"/>
            <a:ext cx="5255419" cy="5124244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34734"/>
          </a:xfrm>
        </p:spPr>
        <p:txBody>
          <a:bodyPr/>
          <a:lstStyle/>
          <a:p>
            <a:pPr algn="l"/>
            <a:r>
              <a:rPr lang="ru-RU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Подключение стилей отдельным файлом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31" name="Блок-схема: узел 30">
            <a:extLst>
              <a:ext uri="{FF2B5EF4-FFF2-40B4-BE49-F238E27FC236}">
                <a16:creationId xmlns:a16="http://schemas.microsoft.com/office/drawing/2014/main" id="{04AAA56C-6CE9-40F8-87C4-BC202E2D792B}"/>
              </a:ext>
            </a:extLst>
          </p:cNvPr>
          <p:cNvSpPr/>
          <p:nvPr/>
        </p:nvSpPr>
        <p:spPr>
          <a:xfrm>
            <a:off x="596528" y="1291231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" name="Блок-схема: узел 31">
            <a:extLst>
              <a:ext uri="{FF2B5EF4-FFF2-40B4-BE49-F238E27FC236}">
                <a16:creationId xmlns:a16="http://schemas.microsoft.com/office/drawing/2014/main" id="{F152819B-D22C-4F08-A4CB-3C2037404241}"/>
              </a:ext>
            </a:extLst>
          </p:cNvPr>
          <p:cNvSpPr/>
          <p:nvPr/>
        </p:nvSpPr>
        <p:spPr>
          <a:xfrm>
            <a:off x="838707" y="1291231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Блок-схема: узел 32">
            <a:extLst>
              <a:ext uri="{FF2B5EF4-FFF2-40B4-BE49-F238E27FC236}">
                <a16:creationId xmlns:a16="http://schemas.microsoft.com/office/drawing/2014/main" id="{02F321D0-76FF-4A29-A285-D28965188533}"/>
              </a:ext>
            </a:extLst>
          </p:cNvPr>
          <p:cNvSpPr/>
          <p:nvPr/>
        </p:nvSpPr>
        <p:spPr>
          <a:xfrm>
            <a:off x="1079225" y="1286237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Скругленный прямоугольник 5">
            <a:extLst>
              <a:ext uri="{FF2B5EF4-FFF2-40B4-BE49-F238E27FC236}">
                <a16:creationId xmlns:a16="http://schemas.microsoft.com/office/drawing/2014/main" id="{67005DC5-703E-4CAE-A5CD-1145CC317005}"/>
              </a:ext>
            </a:extLst>
          </p:cNvPr>
          <p:cNvSpPr/>
          <p:nvPr/>
        </p:nvSpPr>
        <p:spPr>
          <a:xfrm>
            <a:off x="5896551" y="1133386"/>
            <a:ext cx="4169569" cy="5124244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Блок-схема: узел 11">
            <a:extLst>
              <a:ext uri="{FF2B5EF4-FFF2-40B4-BE49-F238E27FC236}">
                <a16:creationId xmlns:a16="http://schemas.microsoft.com/office/drawing/2014/main" id="{39D3E7A7-1E29-4DD7-A976-83AFDAB93416}"/>
              </a:ext>
            </a:extLst>
          </p:cNvPr>
          <p:cNvSpPr/>
          <p:nvPr/>
        </p:nvSpPr>
        <p:spPr>
          <a:xfrm>
            <a:off x="6043023" y="1291231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Блок-схема: узел 12">
            <a:extLst>
              <a:ext uri="{FF2B5EF4-FFF2-40B4-BE49-F238E27FC236}">
                <a16:creationId xmlns:a16="http://schemas.microsoft.com/office/drawing/2014/main" id="{DF35FF78-705C-45BE-AF9F-D2B163F04437}"/>
              </a:ext>
            </a:extLst>
          </p:cNvPr>
          <p:cNvSpPr/>
          <p:nvPr/>
        </p:nvSpPr>
        <p:spPr>
          <a:xfrm>
            <a:off x="6285202" y="1291231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Блок-схема: узел 13">
            <a:extLst>
              <a:ext uri="{FF2B5EF4-FFF2-40B4-BE49-F238E27FC236}">
                <a16:creationId xmlns:a16="http://schemas.microsoft.com/office/drawing/2014/main" id="{FA5CD265-B0E0-40A5-BB50-D4409F4D42CE}"/>
              </a:ext>
            </a:extLst>
          </p:cNvPr>
          <p:cNvSpPr/>
          <p:nvPr/>
        </p:nvSpPr>
        <p:spPr>
          <a:xfrm>
            <a:off x="6525720" y="1286237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D95B65-F49C-4B54-BFD8-532E1B6E714B}"/>
              </a:ext>
            </a:extLst>
          </p:cNvPr>
          <p:cNvSpPr txBox="1"/>
          <p:nvPr/>
        </p:nvSpPr>
        <p:spPr>
          <a:xfrm>
            <a:off x="1924785" y="5524559"/>
            <a:ext cx="2305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FFB000"/>
                </a:solidFill>
                <a:latin typeface="Century Gothic" panose="020B0502020202020204" pitchFamily="34" charset="0"/>
              </a:rPr>
              <a:t>Файл </a:t>
            </a:r>
            <a:r>
              <a:rPr lang="en-US" sz="2000" dirty="0">
                <a:solidFill>
                  <a:srgbClr val="FFB000"/>
                </a:solidFill>
                <a:latin typeface="Century Gothic" panose="020B0502020202020204" pitchFamily="34" charset="0"/>
              </a:rPr>
              <a:t>index.html</a:t>
            </a:r>
            <a:endParaRPr lang="ru-RU" sz="2000" dirty="0">
              <a:solidFill>
                <a:srgbClr val="FFB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CAAF4E-B2AE-4940-8737-2A9A9F9A19C6}"/>
              </a:ext>
            </a:extLst>
          </p:cNvPr>
          <p:cNvSpPr txBox="1"/>
          <p:nvPr/>
        </p:nvSpPr>
        <p:spPr>
          <a:xfrm>
            <a:off x="6828355" y="5524559"/>
            <a:ext cx="2305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FFB000"/>
                </a:solidFill>
                <a:latin typeface="Century Gothic" panose="020B0502020202020204" pitchFamily="34" charset="0"/>
              </a:rPr>
              <a:t>Файл </a:t>
            </a:r>
            <a:r>
              <a:rPr lang="en-US" sz="2000" dirty="0">
                <a:solidFill>
                  <a:srgbClr val="FFB000"/>
                </a:solidFill>
                <a:latin typeface="Century Gothic" panose="020B0502020202020204" pitchFamily="34" charset="0"/>
              </a:rPr>
              <a:t>style.css</a:t>
            </a:r>
            <a:endParaRPr lang="ru-RU" sz="2000" dirty="0">
              <a:solidFill>
                <a:srgbClr val="FFB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76ABEE-A7FA-408D-8F96-BC5A4E9AF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28" y="1776398"/>
            <a:ext cx="4914900" cy="31051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BF198F-9A60-4B2D-97DE-DD251FFCC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023" y="1776398"/>
            <a:ext cx="320040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6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87F40632-CBD6-421C-81E4-A399C1D91B7A}"/>
              </a:ext>
            </a:extLst>
          </p:cNvPr>
          <p:cNvSpPr txBox="1"/>
          <p:nvPr/>
        </p:nvSpPr>
        <p:spPr>
          <a:xfrm>
            <a:off x="196448" y="755570"/>
            <a:ext cx="10481077" cy="1286186"/>
          </a:xfrm>
          <a:prstGeom prst="rect">
            <a:avLst/>
          </a:prstGeom>
          <a:solidFill>
            <a:schemeClr val="accent1">
              <a:alpha val="30000"/>
            </a:schemeClr>
          </a:solidFill>
          <a:effectLst>
            <a:softEdge rad="0"/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323232"/>
                </a:solidFill>
                <a:latin typeface="Century Gothic" panose="020B0502020202020204" pitchFamily="34" charset="0"/>
              </a:rPr>
              <a:t>- </a:t>
            </a:r>
            <a:r>
              <a:rPr lang="ru-RU" dirty="0">
                <a:solidFill>
                  <a:srgbClr val="323232"/>
                </a:solidFill>
                <a:latin typeface="Century Gothic" panose="020B0502020202020204" pitchFamily="34" charset="0"/>
              </a:rPr>
              <a:t>Для того чтобы задать стиль </a:t>
            </a:r>
            <a:r>
              <a:rPr lang="en-US" dirty="0">
                <a:solidFill>
                  <a:srgbClr val="323232"/>
                </a:solidFill>
                <a:latin typeface="Century Gothic" panose="020B0502020202020204" pitchFamily="34" charset="0"/>
              </a:rPr>
              <a:t>HTML </a:t>
            </a:r>
            <a:r>
              <a:rPr lang="ru-RU" dirty="0">
                <a:solidFill>
                  <a:srgbClr val="323232"/>
                </a:solidFill>
                <a:latin typeface="Century Gothic" panose="020B0502020202020204" pitchFamily="34" charset="0"/>
              </a:rPr>
              <a:t>элементу, его нужно сначала выбрать</a:t>
            </a:r>
            <a:r>
              <a:rPr lang="ru-RU" b="1" dirty="0">
                <a:solidFill>
                  <a:srgbClr val="323232"/>
                </a:solidFill>
                <a:latin typeface="Century Gothic" panose="020B0502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323232"/>
                </a:solidFill>
                <a:latin typeface="Century Gothic" panose="020B0502020202020204" pitchFamily="34" charset="0"/>
              </a:rPr>
              <a:t>- </a:t>
            </a:r>
            <a:r>
              <a:rPr lang="ru-RU" dirty="0">
                <a:solidFill>
                  <a:srgbClr val="323232"/>
                </a:solidFill>
                <a:latin typeface="Century Gothic" panose="020B0502020202020204" pitchFamily="34" charset="0"/>
              </a:rPr>
              <a:t>Выбрать элемент можно по названию тега, по имени класса или идентификатора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323232"/>
                </a:solidFill>
                <a:latin typeface="Century Gothic" panose="020B0502020202020204" pitchFamily="34" charset="0"/>
              </a:rPr>
              <a:t>- </a:t>
            </a:r>
            <a:r>
              <a:rPr lang="ru-RU" dirty="0">
                <a:solidFill>
                  <a:srgbClr val="323232"/>
                </a:solidFill>
                <a:latin typeface="Century Gothic" panose="020B0502020202020204" pitchFamily="34" charset="0"/>
              </a:rPr>
              <a:t>Перед названием класса в </a:t>
            </a:r>
            <a:r>
              <a:rPr lang="en-US" dirty="0">
                <a:solidFill>
                  <a:srgbClr val="323232"/>
                </a:solidFill>
                <a:latin typeface="Century Gothic" panose="020B0502020202020204" pitchFamily="34" charset="0"/>
              </a:rPr>
              <a:t>CSS </a:t>
            </a:r>
            <a:r>
              <a:rPr lang="ru-RU" dirty="0">
                <a:solidFill>
                  <a:srgbClr val="323232"/>
                </a:solidFill>
                <a:latin typeface="Century Gothic" panose="020B0502020202020204" pitchFamily="34" charset="0"/>
              </a:rPr>
              <a:t>добавляется точка, перед идентификатором</a:t>
            </a:r>
            <a:r>
              <a:rPr lang="en-US" dirty="0">
                <a:solidFill>
                  <a:srgbClr val="323232"/>
                </a:solidFill>
                <a:latin typeface="Century Gothic" panose="020B0502020202020204" pitchFamily="34" charset="0"/>
              </a:rPr>
              <a:t> -</a:t>
            </a:r>
            <a:r>
              <a:rPr lang="ru-RU" dirty="0">
                <a:solidFill>
                  <a:srgbClr val="323232"/>
                </a:solidFill>
                <a:latin typeface="Century Gothic" panose="020B0502020202020204" pitchFamily="34" charset="0"/>
              </a:rPr>
              <a:t> решетка</a:t>
            </a:r>
          </a:p>
        </p:txBody>
      </p:sp>
      <p:sp>
        <p:nvSpPr>
          <p:cNvPr id="29" name="Скругленный прямоугольник 5">
            <a:extLst>
              <a:ext uri="{FF2B5EF4-FFF2-40B4-BE49-F238E27FC236}">
                <a16:creationId xmlns:a16="http://schemas.microsoft.com/office/drawing/2014/main" id="{74AF3B7B-4477-49C8-8753-E921B496BF4E}"/>
              </a:ext>
            </a:extLst>
          </p:cNvPr>
          <p:cNvSpPr/>
          <p:nvPr/>
        </p:nvSpPr>
        <p:spPr>
          <a:xfrm>
            <a:off x="573881" y="2257336"/>
            <a:ext cx="5255419" cy="4433383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19" y="128588"/>
            <a:ext cx="9360000" cy="634734"/>
          </a:xfrm>
        </p:spPr>
        <p:txBody>
          <a:bodyPr/>
          <a:lstStyle/>
          <a:p>
            <a:pPr algn="l"/>
            <a:r>
              <a:rPr lang="ru-RU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Селекторы в </a:t>
            </a:r>
            <a:r>
              <a:rPr lang="en-US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CSS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11</a:t>
            </a:fld>
            <a:endParaRPr lang="ru-RU"/>
          </a:p>
        </p:txBody>
      </p:sp>
      <p:sp>
        <p:nvSpPr>
          <p:cNvPr id="31" name="Блок-схема: узел 30">
            <a:extLst>
              <a:ext uri="{FF2B5EF4-FFF2-40B4-BE49-F238E27FC236}">
                <a16:creationId xmlns:a16="http://schemas.microsoft.com/office/drawing/2014/main" id="{04AAA56C-6CE9-40F8-87C4-BC202E2D792B}"/>
              </a:ext>
            </a:extLst>
          </p:cNvPr>
          <p:cNvSpPr/>
          <p:nvPr/>
        </p:nvSpPr>
        <p:spPr>
          <a:xfrm>
            <a:off x="720353" y="2415181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" name="Блок-схема: узел 31">
            <a:extLst>
              <a:ext uri="{FF2B5EF4-FFF2-40B4-BE49-F238E27FC236}">
                <a16:creationId xmlns:a16="http://schemas.microsoft.com/office/drawing/2014/main" id="{F152819B-D22C-4F08-A4CB-3C2037404241}"/>
              </a:ext>
            </a:extLst>
          </p:cNvPr>
          <p:cNvSpPr/>
          <p:nvPr/>
        </p:nvSpPr>
        <p:spPr>
          <a:xfrm>
            <a:off x="962532" y="2415181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Блок-схема: узел 32">
            <a:extLst>
              <a:ext uri="{FF2B5EF4-FFF2-40B4-BE49-F238E27FC236}">
                <a16:creationId xmlns:a16="http://schemas.microsoft.com/office/drawing/2014/main" id="{02F321D0-76FF-4A29-A285-D28965188533}"/>
              </a:ext>
            </a:extLst>
          </p:cNvPr>
          <p:cNvSpPr/>
          <p:nvPr/>
        </p:nvSpPr>
        <p:spPr>
          <a:xfrm>
            <a:off x="1203050" y="2410187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Скругленный прямоугольник 5">
            <a:extLst>
              <a:ext uri="{FF2B5EF4-FFF2-40B4-BE49-F238E27FC236}">
                <a16:creationId xmlns:a16="http://schemas.microsoft.com/office/drawing/2014/main" id="{67005DC5-703E-4CAE-A5CD-1145CC317005}"/>
              </a:ext>
            </a:extLst>
          </p:cNvPr>
          <p:cNvSpPr/>
          <p:nvPr/>
        </p:nvSpPr>
        <p:spPr>
          <a:xfrm>
            <a:off x="6020376" y="2257336"/>
            <a:ext cx="4169569" cy="4438377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Блок-схема: узел 11">
            <a:extLst>
              <a:ext uri="{FF2B5EF4-FFF2-40B4-BE49-F238E27FC236}">
                <a16:creationId xmlns:a16="http://schemas.microsoft.com/office/drawing/2014/main" id="{39D3E7A7-1E29-4DD7-A976-83AFDAB93416}"/>
              </a:ext>
            </a:extLst>
          </p:cNvPr>
          <p:cNvSpPr/>
          <p:nvPr/>
        </p:nvSpPr>
        <p:spPr>
          <a:xfrm>
            <a:off x="6166848" y="2415181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Блок-схема: узел 12">
            <a:extLst>
              <a:ext uri="{FF2B5EF4-FFF2-40B4-BE49-F238E27FC236}">
                <a16:creationId xmlns:a16="http://schemas.microsoft.com/office/drawing/2014/main" id="{DF35FF78-705C-45BE-AF9F-D2B163F04437}"/>
              </a:ext>
            </a:extLst>
          </p:cNvPr>
          <p:cNvSpPr/>
          <p:nvPr/>
        </p:nvSpPr>
        <p:spPr>
          <a:xfrm>
            <a:off x="6409027" y="2415181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Блок-схема: узел 13">
            <a:extLst>
              <a:ext uri="{FF2B5EF4-FFF2-40B4-BE49-F238E27FC236}">
                <a16:creationId xmlns:a16="http://schemas.microsoft.com/office/drawing/2014/main" id="{FA5CD265-B0E0-40A5-BB50-D4409F4D42CE}"/>
              </a:ext>
            </a:extLst>
          </p:cNvPr>
          <p:cNvSpPr/>
          <p:nvPr/>
        </p:nvSpPr>
        <p:spPr>
          <a:xfrm>
            <a:off x="6649545" y="2410187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37BB1A-F97E-4592-BAEA-D6CA21FA0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848" y="2657239"/>
            <a:ext cx="3228975" cy="40005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30370A-8601-4AA7-9F9E-9296F8233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2857264"/>
            <a:ext cx="518160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14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5">
            <a:extLst>
              <a:ext uri="{FF2B5EF4-FFF2-40B4-BE49-F238E27FC236}">
                <a16:creationId xmlns:a16="http://schemas.microsoft.com/office/drawing/2014/main" id="{74AF3B7B-4477-49C8-8753-E921B496BF4E}"/>
              </a:ext>
            </a:extLst>
          </p:cNvPr>
          <p:cNvSpPr/>
          <p:nvPr/>
        </p:nvSpPr>
        <p:spPr>
          <a:xfrm>
            <a:off x="450056" y="1133386"/>
            <a:ext cx="5255419" cy="5124244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34734"/>
          </a:xfrm>
        </p:spPr>
        <p:txBody>
          <a:bodyPr/>
          <a:lstStyle/>
          <a:p>
            <a:pPr algn="l"/>
            <a:r>
              <a:rPr lang="ru-RU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Цвет фона в </a:t>
            </a:r>
            <a:r>
              <a:rPr lang="en-US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CSS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12</a:t>
            </a:fld>
            <a:endParaRPr lang="ru-RU"/>
          </a:p>
        </p:txBody>
      </p:sp>
      <p:sp>
        <p:nvSpPr>
          <p:cNvPr id="31" name="Блок-схема: узел 30">
            <a:extLst>
              <a:ext uri="{FF2B5EF4-FFF2-40B4-BE49-F238E27FC236}">
                <a16:creationId xmlns:a16="http://schemas.microsoft.com/office/drawing/2014/main" id="{04AAA56C-6CE9-40F8-87C4-BC202E2D792B}"/>
              </a:ext>
            </a:extLst>
          </p:cNvPr>
          <p:cNvSpPr/>
          <p:nvPr/>
        </p:nvSpPr>
        <p:spPr>
          <a:xfrm>
            <a:off x="596528" y="1291231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" name="Блок-схема: узел 31">
            <a:extLst>
              <a:ext uri="{FF2B5EF4-FFF2-40B4-BE49-F238E27FC236}">
                <a16:creationId xmlns:a16="http://schemas.microsoft.com/office/drawing/2014/main" id="{F152819B-D22C-4F08-A4CB-3C2037404241}"/>
              </a:ext>
            </a:extLst>
          </p:cNvPr>
          <p:cNvSpPr/>
          <p:nvPr/>
        </p:nvSpPr>
        <p:spPr>
          <a:xfrm>
            <a:off x="838707" y="1291231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Блок-схема: узел 32">
            <a:extLst>
              <a:ext uri="{FF2B5EF4-FFF2-40B4-BE49-F238E27FC236}">
                <a16:creationId xmlns:a16="http://schemas.microsoft.com/office/drawing/2014/main" id="{02F321D0-76FF-4A29-A285-D28965188533}"/>
              </a:ext>
            </a:extLst>
          </p:cNvPr>
          <p:cNvSpPr/>
          <p:nvPr/>
        </p:nvSpPr>
        <p:spPr>
          <a:xfrm>
            <a:off x="1079225" y="1286237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Скругленный прямоугольник 5">
            <a:extLst>
              <a:ext uri="{FF2B5EF4-FFF2-40B4-BE49-F238E27FC236}">
                <a16:creationId xmlns:a16="http://schemas.microsoft.com/office/drawing/2014/main" id="{67005DC5-703E-4CAE-A5CD-1145CC317005}"/>
              </a:ext>
            </a:extLst>
          </p:cNvPr>
          <p:cNvSpPr/>
          <p:nvPr/>
        </p:nvSpPr>
        <p:spPr>
          <a:xfrm>
            <a:off x="5896551" y="1133386"/>
            <a:ext cx="4695249" cy="5124244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Блок-схема: узел 11">
            <a:extLst>
              <a:ext uri="{FF2B5EF4-FFF2-40B4-BE49-F238E27FC236}">
                <a16:creationId xmlns:a16="http://schemas.microsoft.com/office/drawing/2014/main" id="{39D3E7A7-1E29-4DD7-A976-83AFDAB93416}"/>
              </a:ext>
            </a:extLst>
          </p:cNvPr>
          <p:cNvSpPr/>
          <p:nvPr/>
        </p:nvSpPr>
        <p:spPr>
          <a:xfrm>
            <a:off x="6043023" y="1291231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Блок-схема: узел 12">
            <a:extLst>
              <a:ext uri="{FF2B5EF4-FFF2-40B4-BE49-F238E27FC236}">
                <a16:creationId xmlns:a16="http://schemas.microsoft.com/office/drawing/2014/main" id="{DF35FF78-705C-45BE-AF9F-D2B163F04437}"/>
              </a:ext>
            </a:extLst>
          </p:cNvPr>
          <p:cNvSpPr/>
          <p:nvPr/>
        </p:nvSpPr>
        <p:spPr>
          <a:xfrm>
            <a:off x="6285202" y="1291231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Блок-схема: узел 13">
            <a:extLst>
              <a:ext uri="{FF2B5EF4-FFF2-40B4-BE49-F238E27FC236}">
                <a16:creationId xmlns:a16="http://schemas.microsoft.com/office/drawing/2014/main" id="{FA5CD265-B0E0-40A5-BB50-D4409F4D42CE}"/>
              </a:ext>
            </a:extLst>
          </p:cNvPr>
          <p:cNvSpPr/>
          <p:nvPr/>
        </p:nvSpPr>
        <p:spPr>
          <a:xfrm>
            <a:off x="6525720" y="1286237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52C188-9D2D-47FB-B63F-66EED8BCA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28" y="1563765"/>
            <a:ext cx="4911842" cy="444651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F83922D-0B2D-4408-AD0D-195D86540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023" y="1690495"/>
            <a:ext cx="446722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068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5">
            <a:extLst>
              <a:ext uri="{FF2B5EF4-FFF2-40B4-BE49-F238E27FC236}">
                <a16:creationId xmlns:a16="http://schemas.microsoft.com/office/drawing/2014/main" id="{74AF3B7B-4477-49C8-8753-E921B496BF4E}"/>
              </a:ext>
            </a:extLst>
          </p:cNvPr>
          <p:cNvSpPr/>
          <p:nvPr/>
        </p:nvSpPr>
        <p:spPr>
          <a:xfrm>
            <a:off x="450056" y="1133386"/>
            <a:ext cx="5255419" cy="5124244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34734"/>
          </a:xfrm>
        </p:spPr>
        <p:txBody>
          <a:bodyPr/>
          <a:lstStyle/>
          <a:p>
            <a:pPr algn="l"/>
            <a:r>
              <a:rPr lang="ru-RU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Границы элемента в </a:t>
            </a:r>
            <a:r>
              <a:rPr lang="en-US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CSS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13</a:t>
            </a:fld>
            <a:endParaRPr lang="ru-RU"/>
          </a:p>
        </p:txBody>
      </p:sp>
      <p:sp>
        <p:nvSpPr>
          <p:cNvPr id="31" name="Блок-схема: узел 30">
            <a:extLst>
              <a:ext uri="{FF2B5EF4-FFF2-40B4-BE49-F238E27FC236}">
                <a16:creationId xmlns:a16="http://schemas.microsoft.com/office/drawing/2014/main" id="{04AAA56C-6CE9-40F8-87C4-BC202E2D792B}"/>
              </a:ext>
            </a:extLst>
          </p:cNvPr>
          <p:cNvSpPr/>
          <p:nvPr/>
        </p:nvSpPr>
        <p:spPr>
          <a:xfrm>
            <a:off x="596528" y="1291231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" name="Блок-схема: узел 31">
            <a:extLst>
              <a:ext uri="{FF2B5EF4-FFF2-40B4-BE49-F238E27FC236}">
                <a16:creationId xmlns:a16="http://schemas.microsoft.com/office/drawing/2014/main" id="{F152819B-D22C-4F08-A4CB-3C2037404241}"/>
              </a:ext>
            </a:extLst>
          </p:cNvPr>
          <p:cNvSpPr/>
          <p:nvPr/>
        </p:nvSpPr>
        <p:spPr>
          <a:xfrm>
            <a:off x="838707" y="1291231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Блок-схема: узел 32">
            <a:extLst>
              <a:ext uri="{FF2B5EF4-FFF2-40B4-BE49-F238E27FC236}">
                <a16:creationId xmlns:a16="http://schemas.microsoft.com/office/drawing/2014/main" id="{02F321D0-76FF-4A29-A285-D28965188533}"/>
              </a:ext>
            </a:extLst>
          </p:cNvPr>
          <p:cNvSpPr/>
          <p:nvPr/>
        </p:nvSpPr>
        <p:spPr>
          <a:xfrm>
            <a:off x="1079225" y="1286237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Скругленный прямоугольник 5">
            <a:extLst>
              <a:ext uri="{FF2B5EF4-FFF2-40B4-BE49-F238E27FC236}">
                <a16:creationId xmlns:a16="http://schemas.microsoft.com/office/drawing/2014/main" id="{67005DC5-703E-4CAE-A5CD-1145CC317005}"/>
              </a:ext>
            </a:extLst>
          </p:cNvPr>
          <p:cNvSpPr/>
          <p:nvPr/>
        </p:nvSpPr>
        <p:spPr>
          <a:xfrm>
            <a:off x="5896551" y="1133386"/>
            <a:ext cx="4169569" cy="5124244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Блок-схема: узел 11">
            <a:extLst>
              <a:ext uri="{FF2B5EF4-FFF2-40B4-BE49-F238E27FC236}">
                <a16:creationId xmlns:a16="http://schemas.microsoft.com/office/drawing/2014/main" id="{39D3E7A7-1E29-4DD7-A976-83AFDAB93416}"/>
              </a:ext>
            </a:extLst>
          </p:cNvPr>
          <p:cNvSpPr/>
          <p:nvPr/>
        </p:nvSpPr>
        <p:spPr>
          <a:xfrm>
            <a:off x="6043023" y="1291231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Блок-схема: узел 12">
            <a:extLst>
              <a:ext uri="{FF2B5EF4-FFF2-40B4-BE49-F238E27FC236}">
                <a16:creationId xmlns:a16="http://schemas.microsoft.com/office/drawing/2014/main" id="{DF35FF78-705C-45BE-AF9F-D2B163F04437}"/>
              </a:ext>
            </a:extLst>
          </p:cNvPr>
          <p:cNvSpPr/>
          <p:nvPr/>
        </p:nvSpPr>
        <p:spPr>
          <a:xfrm>
            <a:off x="6285202" y="1291231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Блок-схема: узел 13">
            <a:extLst>
              <a:ext uri="{FF2B5EF4-FFF2-40B4-BE49-F238E27FC236}">
                <a16:creationId xmlns:a16="http://schemas.microsoft.com/office/drawing/2014/main" id="{FA5CD265-B0E0-40A5-BB50-D4409F4D42CE}"/>
              </a:ext>
            </a:extLst>
          </p:cNvPr>
          <p:cNvSpPr/>
          <p:nvPr/>
        </p:nvSpPr>
        <p:spPr>
          <a:xfrm>
            <a:off x="6525720" y="1286237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5295CD1-FEA4-4ED3-8E74-49B63D007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023" y="1593076"/>
            <a:ext cx="3743325" cy="43053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5D3F593-2B67-453E-B641-74D4B192F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28" y="1563765"/>
            <a:ext cx="4911842" cy="444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36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283" y="376196"/>
            <a:ext cx="9360000" cy="634734"/>
          </a:xfrm>
        </p:spPr>
        <p:txBody>
          <a:bodyPr/>
          <a:lstStyle/>
          <a:p>
            <a:pPr algn="l"/>
            <a:r>
              <a:rPr lang="ru-RU" sz="3200" b="1" i="0" u="none" strike="noStrike" baseline="0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margin</a:t>
            </a:r>
            <a:r>
              <a:rPr lang="ru-RU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 - внешние отступы в CSS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14</a:t>
            </a:fld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58459D-2E42-4B09-BB45-471A2F24AA36}"/>
              </a:ext>
            </a:extLst>
          </p:cNvPr>
          <p:cNvSpPr txBox="1"/>
          <p:nvPr/>
        </p:nvSpPr>
        <p:spPr>
          <a:xfrm>
            <a:off x="279180" y="1481726"/>
            <a:ext cx="10260808" cy="1338828"/>
          </a:xfrm>
          <a:prstGeom prst="rect">
            <a:avLst/>
          </a:prstGeom>
          <a:solidFill>
            <a:schemeClr val="accent1">
              <a:alpha val="30000"/>
            </a:schemeClr>
          </a:solidFill>
          <a:effectLst>
            <a:softEdge rad="0"/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solidFill>
                  <a:srgbClr val="323232"/>
                </a:solidFill>
                <a:latin typeface="Century Gothic" panose="020B0502020202020204" pitchFamily="34" charset="0"/>
              </a:rPr>
              <a:t>Для того чтобы добавить отступы между элементами в</a:t>
            </a:r>
            <a:r>
              <a:rPr lang="en-US" dirty="0">
                <a:solidFill>
                  <a:srgbClr val="323232"/>
                </a:solidFill>
                <a:latin typeface="Century Gothic" panose="020B0502020202020204" pitchFamily="34" charset="0"/>
              </a:rPr>
              <a:t> CSS, </a:t>
            </a:r>
            <a:r>
              <a:rPr lang="ru-RU" dirty="0">
                <a:solidFill>
                  <a:srgbClr val="323232"/>
                </a:solidFill>
                <a:latin typeface="Century Gothic" panose="020B0502020202020204" pitchFamily="34" charset="0"/>
              </a:rPr>
              <a:t>используется свойство </a:t>
            </a:r>
            <a:r>
              <a:rPr lang="en-US" b="1" dirty="0">
                <a:solidFill>
                  <a:srgbClr val="323232"/>
                </a:solidFill>
                <a:latin typeface="Century Gothic" panose="020B0502020202020204" pitchFamily="34" charset="0"/>
              </a:rPr>
              <a:t>margin. </a:t>
            </a:r>
            <a:r>
              <a:rPr lang="ru-RU" dirty="0">
                <a:solidFill>
                  <a:srgbClr val="323232"/>
                </a:solidFill>
                <a:latin typeface="Century Gothic" panose="020B0502020202020204" pitchFamily="34" charset="0"/>
              </a:rPr>
              <a:t>Отступы можно указать одним значением для всех сторон, а можно каждой стороне по отдельности, начиная сверху и по часовой стрелке.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1A8B7A-3434-4E80-9FE2-CB7634553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80" y="3291350"/>
            <a:ext cx="10260808" cy="314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78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5">
            <a:extLst>
              <a:ext uri="{FF2B5EF4-FFF2-40B4-BE49-F238E27FC236}">
                <a16:creationId xmlns:a16="http://schemas.microsoft.com/office/drawing/2014/main" id="{74AF3B7B-4477-49C8-8753-E921B496BF4E}"/>
              </a:ext>
            </a:extLst>
          </p:cNvPr>
          <p:cNvSpPr/>
          <p:nvPr/>
        </p:nvSpPr>
        <p:spPr>
          <a:xfrm>
            <a:off x="211931" y="810905"/>
            <a:ext cx="5797769" cy="5570844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333" y="176171"/>
            <a:ext cx="9360000" cy="634734"/>
          </a:xfrm>
        </p:spPr>
        <p:txBody>
          <a:bodyPr/>
          <a:lstStyle/>
          <a:p>
            <a:pPr algn="l"/>
            <a:r>
              <a:rPr lang="ru-RU" sz="3200" b="1" i="0" u="none" strike="noStrike" baseline="0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margin</a:t>
            </a:r>
            <a:r>
              <a:rPr lang="ru-RU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 - внешние отступы в CSS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15</a:t>
            </a:fld>
            <a:endParaRPr lang="ru-RU"/>
          </a:p>
        </p:txBody>
      </p:sp>
      <p:sp>
        <p:nvSpPr>
          <p:cNvPr id="31" name="Блок-схема: узел 30">
            <a:extLst>
              <a:ext uri="{FF2B5EF4-FFF2-40B4-BE49-F238E27FC236}">
                <a16:creationId xmlns:a16="http://schemas.microsoft.com/office/drawing/2014/main" id="{04AAA56C-6CE9-40F8-87C4-BC202E2D792B}"/>
              </a:ext>
            </a:extLst>
          </p:cNvPr>
          <p:cNvSpPr/>
          <p:nvPr/>
        </p:nvSpPr>
        <p:spPr>
          <a:xfrm>
            <a:off x="358403" y="968750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" name="Блок-схема: узел 31">
            <a:extLst>
              <a:ext uri="{FF2B5EF4-FFF2-40B4-BE49-F238E27FC236}">
                <a16:creationId xmlns:a16="http://schemas.microsoft.com/office/drawing/2014/main" id="{F152819B-D22C-4F08-A4CB-3C2037404241}"/>
              </a:ext>
            </a:extLst>
          </p:cNvPr>
          <p:cNvSpPr/>
          <p:nvPr/>
        </p:nvSpPr>
        <p:spPr>
          <a:xfrm>
            <a:off x="600582" y="968750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Блок-схема: узел 32">
            <a:extLst>
              <a:ext uri="{FF2B5EF4-FFF2-40B4-BE49-F238E27FC236}">
                <a16:creationId xmlns:a16="http://schemas.microsoft.com/office/drawing/2014/main" id="{02F321D0-76FF-4A29-A285-D28965188533}"/>
              </a:ext>
            </a:extLst>
          </p:cNvPr>
          <p:cNvSpPr/>
          <p:nvPr/>
        </p:nvSpPr>
        <p:spPr>
          <a:xfrm>
            <a:off x="841100" y="963756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Скругленный прямоугольник 5">
            <a:extLst>
              <a:ext uri="{FF2B5EF4-FFF2-40B4-BE49-F238E27FC236}">
                <a16:creationId xmlns:a16="http://schemas.microsoft.com/office/drawing/2014/main" id="{67005DC5-703E-4CAE-A5CD-1145CC317005}"/>
              </a:ext>
            </a:extLst>
          </p:cNvPr>
          <p:cNvSpPr/>
          <p:nvPr/>
        </p:nvSpPr>
        <p:spPr>
          <a:xfrm>
            <a:off x="6182301" y="810905"/>
            <a:ext cx="4335907" cy="5570845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Блок-схема: узел 11">
            <a:extLst>
              <a:ext uri="{FF2B5EF4-FFF2-40B4-BE49-F238E27FC236}">
                <a16:creationId xmlns:a16="http://schemas.microsoft.com/office/drawing/2014/main" id="{39D3E7A7-1E29-4DD7-A976-83AFDAB93416}"/>
              </a:ext>
            </a:extLst>
          </p:cNvPr>
          <p:cNvSpPr/>
          <p:nvPr/>
        </p:nvSpPr>
        <p:spPr>
          <a:xfrm>
            <a:off x="6328773" y="968751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Блок-схема: узел 12">
            <a:extLst>
              <a:ext uri="{FF2B5EF4-FFF2-40B4-BE49-F238E27FC236}">
                <a16:creationId xmlns:a16="http://schemas.microsoft.com/office/drawing/2014/main" id="{DF35FF78-705C-45BE-AF9F-D2B163F04437}"/>
              </a:ext>
            </a:extLst>
          </p:cNvPr>
          <p:cNvSpPr/>
          <p:nvPr/>
        </p:nvSpPr>
        <p:spPr>
          <a:xfrm>
            <a:off x="6570952" y="968751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Блок-схема: узел 13">
            <a:extLst>
              <a:ext uri="{FF2B5EF4-FFF2-40B4-BE49-F238E27FC236}">
                <a16:creationId xmlns:a16="http://schemas.microsoft.com/office/drawing/2014/main" id="{FA5CD265-B0E0-40A5-BB50-D4409F4D42CE}"/>
              </a:ext>
            </a:extLst>
          </p:cNvPr>
          <p:cNvSpPr/>
          <p:nvPr/>
        </p:nvSpPr>
        <p:spPr>
          <a:xfrm>
            <a:off x="6811470" y="963757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5D3F593-2B67-453E-B641-74D4B192F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02" y="1182676"/>
            <a:ext cx="5606053" cy="507495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29BC6B-6ACE-433D-8EE3-423772EB5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73" y="1182676"/>
            <a:ext cx="3812032" cy="486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91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283" y="376196"/>
            <a:ext cx="9360000" cy="634734"/>
          </a:xfrm>
        </p:spPr>
        <p:txBody>
          <a:bodyPr>
            <a:normAutofit/>
          </a:bodyPr>
          <a:lstStyle/>
          <a:p>
            <a:pPr algn="l"/>
            <a:r>
              <a:rPr lang="ru-RU" sz="3200" b="1" i="0" u="none" strike="noStrike" baseline="0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padding</a:t>
            </a:r>
            <a:r>
              <a:rPr lang="ru-RU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 - внутренние отступы  в CSS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16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1A8B7A-3434-4E80-9FE2-CB7634553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80" y="3291350"/>
            <a:ext cx="10260808" cy="31462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6F04C3-F9A5-408A-92A0-7A199DF91212}"/>
              </a:ext>
            </a:extLst>
          </p:cNvPr>
          <p:cNvSpPr txBox="1"/>
          <p:nvPr/>
        </p:nvSpPr>
        <p:spPr>
          <a:xfrm>
            <a:off x="279180" y="1168513"/>
            <a:ext cx="10260808" cy="1754326"/>
          </a:xfrm>
          <a:prstGeom prst="rect">
            <a:avLst/>
          </a:prstGeom>
          <a:solidFill>
            <a:schemeClr val="accent1">
              <a:alpha val="30000"/>
            </a:schemeClr>
          </a:solidFill>
          <a:effectLst>
            <a:softEdge rad="0"/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solidFill>
                  <a:srgbClr val="323232"/>
                </a:solidFill>
                <a:latin typeface="Century Gothic" panose="020B0502020202020204" pitchFamily="34" charset="0"/>
              </a:rPr>
              <a:t>Для того, чтобы добавить внутренние отступы между контентом и границей в</a:t>
            </a:r>
            <a:r>
              <a:rPr lang="en-US" dirty="0">
                <a:solidFill>
                  <a:srgbClr val="323232"/>
                </a:solidFill>
                <a:latin typeface="Century Gothic" panose="020B0502020202020204" pitchFamily="34" charset="0"/>
              </a:rPr>
              <a:t> CSS </a:t>
            </a:r>
            <a:r>
              <a:rPr lang="ru-RU" dirty="0">
                <a:solidFill>
                  <a:srgbClr val="323232"/>
                </a:solidFill>
                <a:latin typeface="Century Gothic" panose="020B0502020202020204" pitchFamily="34" charset="0"/>
              </a:rPr>
              <a:t>используется свойство </a:t>
            </a:r>
            <a:r>
              <a:rPr lang="en-US" b="1" dirty="0">
                <a:solidFill>
                  <a:srgbClr val="323232"/>
                </a:solidFill>
                <a:latin typeface="Century Gothic" panose="020B0502020202020204" pitchFamily="34" charset="0"/>
              </a:rPr>
              <a:t>padding. </a:t>
            </a:r>
            <a:r>
              <a:rPr lang="ru-RU" dirty="0">
                <a:solidFill>
                  <a:srgbClr val="323232"/>
                </a:solidFill>
                <a:latin typeface="Century Gothic" panose="020B0502020202020204" pitchFamily="34" charset="0"/>
              </a:rPr>
              <a:t>Отступы можно указать одним значением для всех сторон, а можно каждой стороне по отдельности, начиная сверху и по часовой стрелке.</a:t>
            </a:r>
          </a:p>
        </p:txBody>
      </p:sp>
    </p:spTree>
    <p:extLst>
      <p:ext uri="{BB962C8B-B14F-4D97-AF65-F5344CB8AC3E}">
        <p14:creationId xmlns:p14="http://schemas.microsoft.com/office/powerpoint/2010/main" val="3485893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5">
            <a:extLst>
              <a:ext uri="{FF2B5EF4-FFF2-40B4-BE49-F238E27FC236}">
                <a16:creationId xmlns:a16="http://schemas.microsoft.com/office/drawing/2014/main" id="{74AF3B7B-4477-49C8-8753-E921B496BF4E}"/>
              </a:ext>
            </a:extLst>
          </p:cNvPr>
          <p:cNvSpPr/>
          <p:nvPr/>
        </p:nvSpPr>
        <p:spPr>
          <a:xfrm>
            <a:off x="211931" y="810905"/>
            <a:ext cx="5797769" cy="5570844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333" y="176171"/>
            <a:ext cx="9360000" cy="634734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0070C0"/>
                </a:solidFill>
                <a:latin typeface="Century Gothic" panose="020B0502020202020204" pitchFamily="34" charset="0"/>
              </a:rPr>
              <a:t>padding</a:t>
            </a:r>
            <a:r>
              <a:rPr lang="ru-RU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 - внешние отступы в CSS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17</a:t>
            </a:fld>
            <a:endParaRPr lang="ru-RU"/>
          </a:p>
        </p:txBody>
      </p:sp>
      <p:sp>
        <p:nvSpPr>
          <p:cNvPr id="31" name="Блок-схема: узел 30">
            <a:extLst>
              <a:ext uri="{FF2B5EF4-FFF2-40B4-BE49-F238E27FC236}">
                <a16:creationId xmlns:a16="http://schemas.microsoft.com/office/drawing/2014/main" id="{04AAA56C-6CE9-40F8-87C4-BC202E2D792B}"/>
              </a:ext>
            </a:extLst>
          </p:cNvPr>
          <p:cNvSpPr/>
          <p:nvPr/>
        </p:nvSpPr>
        <p:spPr>
          <a:xfrm>
            <a:off x="358403" y="968750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" name="Блок-схема: узел 31">
            <a:extLst>
              <a:ext uri="{FF2B5EF4-FFF2-40B4-BE49-F238E27FC236}">
                <a16:creationId xmlns:a16="http://schemas.microsoft.com/office/drawing/2014/main" id="{F152819B-D22C-4F08-A4CB-3C2037404241}"/>
              </a:ext>
            </a:extLst>
          </p:cNvPr>
          <p:cNvSpPr/>
          <p:nvPr/>
        </p:nvSpPr>
        <p:spPr>
          <a:xfrm>
            <a:off x="600582" y="968750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Блок-схема: узел 32">
            <a:extLst>
              <a:ext uri="{FF2B5EF4-FFF2-40B4-BE49-F238E27FC236}">
                <a16:creationId xmlns:a16="http://schemas.microsoft.com/office/drawing/2014/main" id="{02F321D0-76FF-4A29-A285-D28965188533}"/>
              </a:ext>
            </a:extLst>
          </p:cNvPr>
          <p:cNvSpPr/>
          <p:nvPr/>
        </p:nvSpPr>
        <p:spPr>
          <a:xfrm>
            <a:off x="841100" y="963756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Скругленный прямоугольник 5">
            <a:extLst>
              <a:ext uri="{FF2B5EF4-FFF2-40B4-BE49-F238E27FC236}">
                <a16:creationId xmlns:a16="http://schemas.microsoft.com/office/drawing/2014/main" id="{67005DC5-703E-4CAE-A5CD-1145CC317005}"/>
              </a:ext>
            </a:extLst>
          </p:cNvPr>
          <p:cNvSpPr/>
          <p:nvPr/>
        </p:nvSpPr>
        <p:spPr>
          <a:xfrm>
            <a:off x="6182301" y="810905"/>
            <a:ext cx="4335907" cy="5570845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Блок-схема: узел 11">
            <a:extLst>
              <a:ext uri="{FF2B5EF4-FFF2-40B4-BE49-F238E27FC236}">
                <a16:creationId xmlns:a16="http://schemas.microsoft.com/office/drawing/2014/main" id="{39D3E7A7-1E29-4DD7-A976-83AFDAB93416}"/>
              </a:ext>
            </a:extLst>
          </p:cNvPr>
          <p:cNvSpPr/>
          <p:nvPr/>
        </p:nvSpPr>
        <p:spPr>
          <a:xfrm>
            <a:off x="6328773" y="968751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Блок-схема: узел 12">
            <a:extLst>
              <a:ext uri="{FF2B5EF4-FFF2-40B4-BE49-F238E27FC236}">
                <a16:creationId xmlns:a16="http://schemas.microsoft.com/office/drawing/2014/main" id="{DF35FF78-705C-45BE-AF9F-D2B163F04437}"/>
              </a:ext>
            </a:extLst>
          </p:cNvPr>
          <p:cNvSpPr/>
          <p:nvPr/>
        </p:nvSpPr>
        <p:spPr>
          <a:xfrm>
            <a:off x="6570952" y="968751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Блок-схема: узел 13">
            <a:extLst>
              <a:ext uri="{FF2B5EF4-FFF2-40B4-BE49-F238E27FC236}">
                <a16:creationId xmlns:a16="http://schemas.microsoft.com/office/drawing/2014/main" id="{FA5CD265-B0E0-40A5-BB50-D4409F4D42CE}"/>
              </a:ext>
            </a:extLst>
          </p:cNvPr>
          <p:cNvSpPr/>
          <p:nvPr/>
        </p:nvSpPr>
        <p:spPr>
          <a:xfrm>
            <a:off x="6811470" y="963757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5D3F593-2B67-453E-B641-74D4B192F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02" y="1182676"/>
            <a:ext cx="5606053" cy="507495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BFFC868-4407-4B15-9939-007B63073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324" y="1182676"/>
            <a:ext cx="4001825" cy="494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172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5">
            <a:extLst>
              <a:ext uri="{FF2B5EF4-FFF2-40B4-BE49-F238E27FC236}">
                <a16:creationId xmlns:a16="http://schemas.microsoft.com/office/drawing/2014/main" id="{74AF3B7B-4477-49C8-8753-E921B496BF4E}"/>
              </a:ext>
            </a:extLst>
          </p:cNvPr>
          <p:cNvSpPr/>
          <p:nvPr/>
        </p:nvSpPr>
        <p:spPr>
          <a:xfrm>
            <a:off x="450056" y="1133386"/>
            <a:ext cx="5255419" cy="5124244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34734"/>
          </a:xfrm>
        </p:spPr>
        <p:txBody>
          <a:bodyPr/>
          <a:lstStyle/>
          <a:p>
            <a:pPr algn="l"/>
            <a:r>
              <a:rPr lang="ru-RU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Ширина и высота элементов в CSS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18</a:t>
            </a:fld>
            <a:endParaRPr lang="ru-RU"/>
          </a:p>
        </p:txBody>
      </p:sp>
      <p:sp>
        <p:nvSpPr>
          <p:cNvPr id="31" name="Блок-схема: узел 30">
            <a:extLst>
              <a:ext uri="{FF2B5EF4-FFF2-40B4-BE49-F238E27FC236}">
                <a16:creationId xmlns:a16="http://schemas.microsoft.com/office/drawing/2014/main" id="{04AAA56C-6CE9-40F8-87C4-BC202E2D792B}"/>
              </a:ext>
            </a:extLst>
          </p:cNvPr>
          <p:cNvSpPr/>
          <p:nvPr/>
        </p:nvSpPr>
        <p:spPr>
          <a:xfrm>
            <a:off x="596528" y="1291231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" name="Блок-схема: узел 31">
            <a:extLst>
              <a:ext uri="{FF2B5EF4-FFF2-40B4-BE49-F238E27FC236}">
                <a16:creationId xmlns:a16="http://schemas.microsoft.com/office/drawing/2014/main" id="{F152819B-D22C-4F08-A4CB-3C2037404241}"/>
              </a:ext>
            </a:extLst>
          </p:cNvPr>
          <p:cNvSpPr/>
          <p:nvPr/>
        </p:nvSpPr>
        <p:spPr>
          <a:xfrm>
            <a:off x="838707" y="1291231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Блок-схема: узел 32">
            <a:extLst>
              <a:ext uri="{FF2B5EF4-FFF2-40B4-BE49-F238E27FC236}">
                <a16:creationId xmlns:a16="http://schemas.microsoft.com/office/drawing/2014/main" id="{02F321D0-76FF-4A29-A285-D28965188533}"/>
              </a:ext>
            </a:extLst>
          </p:cNvPr>
          <p:cNvSpPr/>
          <p:nvPr/>
        </p:nvSpPr>
        <p:spPr>
          <a:xfrm>
            <a:off x="1079225" y="1286237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Скругленный прямоугольник 5">
            <a:extLst>
              <a:ext uri="{FF2B5EF4-FFF2-40B4-BE49-F238E27FC236}">
                <a16:creationId xmlns:a16="http://schemas.microsoft.com/office/drawing/2014/main" id="{67005DC5-703E-4CAE-A5CD-1145CC317005}"/>
              </a:ext>
            </a:extLst>
          </p:cNvPr>
          <p:cNvSpPr/>
          <p:nvPr/>
        </p:nvSpPr>
        <p:spPr>
          <a:xfrm>
            <a:off x="5896551" y="1133386"/>
            <a:ext cx="4169569" cy="5124244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Блок-схема: узел 11">
            <a:extLst>
              <a:ext uri="{FF2B5EF4-FFF2-40B4-BE49-F238E27FC236}">
                <a16:creationId xmlns:a16="http://schemas.microsoft.com/office/drawing/2014/main" id="{39D3E7A7-1E29-4DD7-A976-83AFDAB93416}"/>
              </a:ext>
            </a:extLst>
          </p:cNvPr>
          <p:cNvSpPr/>
          <p:nvPr/>
        </p:nvSpPr>
        <p:spPr>
          <a:xfrm>
            <a:off x="6043023" y="1291231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Блок-схема: узел 12">
            <a:extLst>
              <a:ext uri="{FF2B5EF4-FFF2-40B4-BE49-F238E27FC236}">
                <a16:creationId xmlns:a16="http://schemas.microsoft.com/office/drawing/2014/main" id="{DF35FF78-705C-45BE-AF9F-D2B163F04437}"/>
              </a:ext>
            </a:extLst>
          </p:cNvPr>
          <p:cNvSpPr/>
          <p:nvPr/>
        </p:nvSpPr>
        <p:spPr>
          <a:xfrm>
            <a:off x="6285202" y="1291231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Блок-схема: узел 13">
            <a:extLst>
              <a:ext uri="{FF2B5EF4-FFF2-40B4-BE49-F238E27FC236}">
                <a16:creationId xmlns:a16="http://schemas.microsoft.com/office/drawing/2014/main" id="{FA5CD265-B0E0-40A5-BB50-D4409F4D42CE}"/>
              </a:ext>
            </a:extLst>
          </p:cNvPr>
          <p:cNvSpPr/>
          <p:nvPr/>
        </p:nvSpPr>
        <p:spPr>
          <a:xfrm>
            <a:off x="6525720" y="1286237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5D3F593-2B67-453E-B641-74D4B192F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28" y="1563765"/>
            <a:ext cx="4911842" cy="44465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73CB057-3120-4302-938F-7EFC8F56B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202" y="1469183"/>
            <a:ext cx="2680752" cy="474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35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34734"/>
          </a:xfrm>
        </p:spPr>
        <p:txBody>
          <a:bodyPr/>
          <a:lstStyle/>
          <a:p>
            <a:pPr algn="l"/>
            <a:r>
              <a:rPr lang="ru-RU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Аналогия блочной модели в CSS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19</a:t>
            </a:fld>
            <a:endParaRPr lang="ru-RU"/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BBFF869B-02AD-459E-B24D-2C1FECB727BC}"/>
              </a:ext>
            </a:extLst>
          </p:cNvPr>
          <p:cNvGrpSpPr/>
          <p:nvPr/>
        </p:nvGrpSpPr>
        <p:grpSpPr>
          <a:xfrm>
            <a:off x="533401" y="1237955"/>
            <a:ext cx="9258300" cy="5019675"/>
            <a:chOff x="-84667" y="1044533"/>
            <a:chExt cx="10998201" cy="5813467"/>
          </a:xfrm>
        </p:grpSpPr>
        <p:sp>
          <p:nvSpPr>
            <p:cNvPr id="16" name="Текст 2">
              <a:extLst>
                <a:ext uri="{FF2B5EF4-FFF2-40B4-BE49-F238E27FC236}">
                  <a16:creationId xmlns:a16="http://schemas.microsoft.com/office/drawing/2014/main" id="{FD87AA69-D10D-40D4-95BC-90E4B6740C24}"/>
                </a:ext>
              </a:extLst>
            </p:cNvPr>
            <p:cNvSpPr txBox="1">
              <a:spLocks/>
            </p:cNvSpPr>
            <p:nvPr/>
          </p:nvSpPr>
          <p:spPr>
            <a:xfrm>
              <a:off x="1091682" y="6413506"/>
              <a:ext cx="9121787" cy="23270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7500" lnSpcReduction="2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Tx/>
                <a:buFont typeface="Arial" panose="020B0604020202020204" pitchFamily="34" charset="0"/>
                <a:buNone/>
                <a:defRPr sz="1333" b="0" kern="1200">
                  <a:solidFill>
                    <a:schemeClr val="tx1"/>
                  </a:solidFill>
                  <a:latin typeface="Century Gothic" panose="020B0502020202020204" pitchFamily="34" charset="0"/>
                  <a:ea typeface="+mn-ea"/>
                  <a:cs typeface="ALS Sector Regular" pitchFamily="2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dirty="0"/>
                <a:t>Введение в </a:t>
              </a:r>
              <a:r>
                <a:rPr lang="en-US" dirty="0"/>
                <a:t>CSS</a:t>
              </a:r>
              <a:endParaRPr lang="ru-RU" dirty="0"/>
            </a:p>
          </p:txBody>
        </p:sp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7CC7F7C1-F4DA-4395-BC7A-C1999257D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9067" y="1044533"/>
              <a:ext cx="9914467" cy="5601674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E617D1DB-1054-45D1-9021-D8E6568EC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4667" y="4419600"/>
              <a:ext cx="2495550" cy="243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1854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00C4BC-B0A8-1A96-8718-F24C46F3A2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</a:t>
            </a:fld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5C563B19-7C25-083C-6BCF-67C402ABBA0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36532" y="1230056"/>
            <a:ext cx="10261075" cy="52075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dirty="0"/>
              <a:t>Создавать веб-страницы: Вы научитесь создавать структуру веб-страницы с помощью HTML 5, правильно использовать различные HTML-теги и элементы, такие как заголовки, параграфы, списки, таблицы и формы</a:t>
            </a:r>
          </a:p>
          <a:p>
            <a:pPr>
              <a:lnSpc>
                <a:spcPct val="100000"/>
              </a:lnSpc>
            </a:pPr>
            <a:r>
              <a:rPr lang="ru-RU" sz="1800" dirty="0"/>
              <a:t>Оформлению и стилизации: Вы изучите основы CSS 3 и научитесь применять стили к веб-страницам. Вы сможете изменять цвета, шрифты, размеры и расположение элементов и адаптивные дизайны.</a:t>
            </a:r>
          </a:p>
          <a:p>
            <a:pPr>
              <a:lnSpc>
                <a:spcPct val="100000"/>
              </a:lnSpc>
            </a:pPr>
            <a:r>
              <a:rPr lang="ru-RU" sz="1800" dirty="0"/>
              <a:t>Работать с мультимедиа: Вы узнаете, как вставлять и управлять мультимедийными элементами, такими как изображения, аудио и видео, на веб-страницах с использованием HTML 5.</a:t>
            </a:r>
          </a:p>
          <a:p>
            <a:pPr>
              <a:lnSpc>
                <a:spcPct val="100000"/>
              </a:lnSpc>
            </a:pPr>
            <a:r>
              <a:rPr lang="ru-RU" sz="1800" dirty="0"/>
              <a:t>Создавать ссылки и навигацию: Вы научитесь создавать ссылки и меню навигации, чтобы пользователи могли легко перемещаться по вашим веб-страницам</a:t>
            </a:r>
          </a:p>
          <a:p>
            <a:pPr>
              <a:lnSpc>
                <a:spcPct val="100000"/>
              </a:lnSpc>
            </a:pPr>
            <a:r>
              <a:rPr lang="ru-RU" sz="1800" dirty="0"/>
              <a:t>Работать с формами: Вы изучите, как создавать и стилизовать формы на веб-страницах.</a:t>
            </a:r>
          </a:p>
          <a:p>
            <a:pPr>
              <a:lnSpc>
                <a:spcPct val="100000"/>
              </a:lnSpc>
            </a:pPr>
            <a:r>
              <a:rPr lang="ru-RU" sz="1800" dirty="0"/>
              <a:t>Отладке и инструментам разработчика: Вы ознакомитесь с инструментами разработчика, которые помогут вам отлаживать и проверять веб-страницы, а также исправлять ошибки.</a:t>
            </a:r>
            <a:endParaRPr lang="en-US" sz="1800" dirty="0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28DD1CC-4682-BC1D-9C91-541FE5B56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345" y="327024"/>
            <a:ext cx="9360000" cy="530226"/>
          </a:xfrm>
        </p:spPr>
        <p:txBody>
          <a:bodyPr>
            <a:normAutofit fontScale="90000"/>
          </a:bodyPr>
          <a:lstStyle/>
          <a:p>
            <a:r>
              <a:rPr lang="ru-RU" sz="3200" dirty="0"/>
              <a:t>В рамках курса мы научимся: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1278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5">
            <a:extLst>
              <a:ext uri="{FF2B5EF4-FFF2-40B4-BE49-F238E27FC236}">
                <a16:creationId xmlns:a16="http://schemas.microsoft.com/office/drawing/2014/main" id="{74AF3B7B-4477-49C8-8753-E921B496BF4E}"/>
              </a:ext>
            </a:extLst>
          </p:cNvPr>
          <p:cNvSpPr/>
          <p:nvPr/>
        </p:nvSpPr>
        <p:spPr>
          <a:xfrm>
            <a:off x="450056" y="1133386"/>
            <a:ext cx="9616064" cy="5124244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34734"/>
          </a:xfrm>
        </p:spPr>
        <p:txBody>
          <a:bodyPr/>
          <a:lstStyle/>
          <a:p>
            <a:pPr algn="l"/>
            <a:r>
              <a:rPr lang="ru-RU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Шрифты в </a:t>
            </a:r>
            <a:r>
              <a:rPr lang="en-US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CSS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20</a:t>
            </a:fld>
            <a:endParaRPr lang="ru-RU"/>
          </a:p>
        </p:txBody>
      </p:sp>
      <p:sp>
        <p:nvSpPr>
          <p:cNvPr id="31" name="Блок-схема: узел 30">
            <a:extLst>
              <a:ext uri="{FF2B5EF4-FFF2-40B4-BE49-F238E27FC236}">
                <a16:creationId xmlns:a16="http://schemas.microsoft.com/office/drawing/2014/main" id="{04AAA56C-6CE9-40F8-87C4-BC202E2D792B}"/>
              </a:ext>
            </a:extLst>
          </p:cNvPr>
          <p:cNvSpPr/>
          <p:nvPr/>
        </p:nvSpPr>
        <p:spPr>
          <a:xfrm>
            <a:off x="596528" y="1291231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" name="Блок-схема: узел 31">
            <a:extLst>
              <a:ext uri="{FF2B5EF4-FFF2-40B4-BE49-F238E27FC236}">
                <a16:creationId xmlns:a16="http://schemas.microsoft.com/office/drawing/2014/main" id="{F152819B-D22C-4F08-A4CB-3C2037404241}"/>
              </a:ext>
            </a:extLst>
          </p:cNvPr>
          <p:cNvSpPr/>
          <p:nvPr/>
        </p:nvSpPr>
        <p:spPr>
          <a:xfrm>
            <a:off x="838707" y="1291231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Блок-схема: узел 32">
            <a:extLst>
              <a:ext uri="{FF2B5EF4-FFF2-40B4-BE49-F238E27FC236}">
                <a16:creationId xmlns:a16="http://schemas.microsoft.com/office/drawing/2014/main" id="{02F321D0-76FF-4A29-A285-D28965188533}"/>
              </a:ext>
            </a:extLst>
          </p:cNvPr>
          <p:cNvSpPr/>
          <p:nvPr/>
        </p:nvSpPr>
        <p:spPr>
          <a:xfrm>
            <a:off x="1079225" y="1286237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C4CCC39-C3D9-499F-8426-AB50BC9EC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876" y="1358237"/>
            <a:ext cx="5720534" cy="470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6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5">
            <a:extLst>
              <a:ext uri="{FF2B5EF4-FFF2-40B4-BE49-F238E27FC236}">
                <a16:creationId xmlns:a16="http://schemas.microsoft.com/office/drawing/2014/main" id="{74AF3B7B-4477-49C8-8753-E921B496BF4E}"/>
              </a:ext>
            </a:extLst>
          </p:cNvPr>
          <p:cNvSpPr/>
          <p:nvPr/>
        </p:nvSpPr>
        <p:spPr>
          <a:xfrm>
            <a:off x="450056" y="1133386"/>
            <a:ext cx="9616064" cy="5124244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34734"/>
          </a:xfrm>
        </p:spPr>
        <p:txBody>
          <a:bodyPr/>
          <a:lstStyle/>
          <a:p>
            <a:pPr algn="l"/>
            <a:r>
              <a:rPr lang="ru-RU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Свойство </a:t>
            </a:r>
            <a:r>
              <a:rPr lang="en-US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display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21</a:t>
            </a:fld>
            <a:endParaRPr lang="ru-RU"/>
          </a:p>
        </p:txBody>
      </p:sp>
      <p:sp>
        <p:nvSpPr>
          <p:cNvPr id="31" name="Блок-схема: узел 30">
            <a:extLst>
              <a:ext uri="{FF2B5EF4-FFF2-40B4-BE49-F238E27FC236}">
                <a16:creationId xmlns:a16="http://schemas.microsoft.com/office/drawing/2014/main" id="{04AAA56C-6CE9-40F8-87C4-BC202E2D792B}"/>
              </a:ext>
            </a:extLst>
          </p:cNvPr>
          <p:cNvSpPr/>
          <p:nvPr/>
        </p:nvSpPr>
        <p:spPr>
          <a:xfrm>
            <a:off x="596528" y="1291231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" name="Блок-схема: узел 31">
            <a:extLst>
              <a:ext uri="{FF2B5EF4-FFF2-40B4-BE49-F238E27FC236}">
                <a16:creationId xmlns:a16="http://schemas.microsoft.com/office/drawing/2014/main" id="{F152819B-D22C-4F08-A4CB-3C2037404241}"/>
              </a:ext>
            </a:extLst>
          </p:cNvPr>
          <p:cNvSpPr/>
          <p:nvPr/>
        </p:nvSpPr>
        <p:spPr>
          <a:xfrm>
            <a:off x="838707" y="1291231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Блок-схема: узел 32">
            <a:extLst>
              <a:ext uri="{FF2B5EF4-FFF2-40B4-BE49-F238E27FC236}">
                <a16:creationId xmlns:a16="http://schemas.microsoft.com/office/drawing/2014/main" id="{02F321D0-76FF-4A29-A285-D28965188533}"/>
              </a:ext>
            </a:extLst>
          </p:cNvPr>
          <p:cNvSpPr/>
          <p:nvPr/>
        </p:nvSpPr>
        <p:spPr>
          <a:xfrm>
            <a:off x="1079225" y="1286237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0F2626-DBB2-4F59-BC88-4F34399CF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707" y="1430237"/>
            <a:ext cx="6238875" cy="2743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73A71A-3E7D-4B38-A785-94A0008E89D9}"/>
              </a:ext>
            </a:extLst>
          </p:cNvPr>
          <p:cNvSpPr txBox="1"/>
          <p:nvPr/>
        </p:nvSpPr>
        <p:spPr>
          <a:xfrm>
            <a:off x="1372206" y="4173437"/>
            <a:ext cx="38858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B000"/>
                </a:solidFill>
                <a:latin typeface="Century Gothic" panose="020B0502020202020204" pitchFamily="34" charset="0"/>
              </a:rPr>
              <a:t>Inline-block </a:t>
            </a:r>
            <a:r>
              <a:rPr lang="ru-RU" sz="2000" dirty="0">
                <a:solidFill>
                  <a:srgbClr val="FFB000"/>
                </a:solidFill>
                <a:latin typeface="Century Gothic" panose="020B0502020202020204" pitchFamily="34" charset="0"/>
              </a:rPr>
              <a:t>имеет ширину, высоту, отступы и поля, а также их можно расположить рядом друг с другом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D67ACC-CE27-489C-8298-ED6730B38984}"/>
              </a:ext>
            </a:extLst>
          </p:cNvPr>
          <p:cNvSpPr txBox="1"/>
          <p:nvPr/>
        </p:nvSpPr>
        <p:spPr>
          <a:xfrm>
            <a:off x="5759866" y="4173437"/>
            <a:ext cx="34603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B000"/>
                </a:solidFill>
                <a:latin typeface="Century Gothic" panose="020B0502020202020204" pitchFamily="34" charset="0"/>
              </a:rPr>
              <a:t>Flex </a:t>
            </a:r>
            <a:r>
              <a:rPr lang="ru-RU" sz="2000" dirty="0">
                <a:solidFill>
                  <a:srgbClr val="FFB000"/>
                </a:solidFill>
                <a:latin typeface="Century Gothic" panose="020B0502020202020204" pitchFamily="34" charset="0"/>
              </a:rPr>
              <a:t>и </a:t>
            </a:r>
            <a:r>
              <a:rPr lang="en-US" sz="2000" dirty="0">
                <a:solidFill>
                  <a:srgbClr val="FFB000"/>
                </a:solidFill>
                <a:latin typeface="Century Gothic" panose="020B0502020202020204" pitchFamily="34" charset="0"/>
              </a:rPr>
              <a:t>grid</a:t>
            </a:r>
            <a:r>
              <a:rPr lang="ru-RU" sz="2000" dirty="0">
                <a:solidFill>
                  <a:srgbClr val="FFB000"/>
                </a:solidFill>
                <a:latin typeface="Century Gothic" panose="020B0502020202020204" pitchFamily="34" charset="0"/>
              </a:rPr>
              <a:t> изучим дальше по курсу</a:t>
            </a:r>
          </a:p>
        </p:txBody>
      </p:sp>
    </p:spTree>
    <p:extLst>
      <p:ext uri="{BB962C8B-B14F-4D97-AF65-F5344CB8AC3E}">
        <p14:creationId xmlns:p14="http://schemas.microsoft.com/office/powerpoint/2010/main" val="1332133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34734"/>
          </a:xfrm>
        </p:spPr>
        <p:txBody>
          <a:bodyPr/>
          <a:lstStyle/>
          <a:p>
            <a:pPr algn="l"/>
            <a:r>
              <a:rPr lang="ru-RU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Абсолютное позиционирование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22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2B7E62-4E17-45B4-9ECB-02FF5AE46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1204912"/>
            <a:ext cx="8543925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94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5">
            <a:extLst>
              <a:ext uri="{FF2B5EF4-FFF2-40B4-BE49-F238E27FC236}">
                <a16:creationId xmlns:a16="http://schemas.microsoft.com/office/drawing/2014/main" id="{74AF3B7B-4477-49C8-8753-E921B496BF4E}"/>
              </a:ext>
            </a:extLst>
          </p:cNvPr>
          <p:cNvSpPr/>
          <p:nvPr/>
        </p:nvSpPr>
        <p:spPr>
          <a:xfrm>
            <a:off x="450056" y="1133386"/>
            <a:ext cx="5255419" cy="5124244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34734"/>
          </a:xfrm>
        </p:spPr>
        <p:txBody>
          <a:bodyPr/>
          <a:lstStyle/>
          <a:p>
            <a:pPr algn="l"/>
            <a:r>
              <a:rPr lang="ru-RU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Переходы в </a:t>
            </a:r>
            <a:r>
              <a:rPr lang="en-US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CSS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23</a:t>
            </a:fld>
            <a:endParaRPr lang="ru-RU"/>
          </a:p>
        </p:txBody>
      </p:sp>
      <p:sp>
        <p:nvSpPr>
          <p:cNvPr id="31" name="Блок-схема: узел 30">
            <a:extLst>
              <a:ext uri="{FF2B5EF4-FFF2-40B4-BE49-F238E27FC236}">
                <a16:creationId xmlns:a16="http://schemas.microsoft.com/office/drawing/2014/main" id="{04AAA56C-6CE9-40F8-87C4-BC202E2D792B}"/>
              </a:ext>
            </a:extLst>
          </p:cNvPr>
          <p:cNvSpPr/>
          <p:nvPr/>
        </p:nvSpPr>
        <p:spPr>
          <a:xfrm>
            <a:off x="596528" y="1291231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" name="Блок-схема: узел 31">
            <a:extLst>
              <a:ext uri="{FF2B5EF4-FFF2-40B4-BE49-F238E27FC236}">
                <a16:creationId xmlns:a16="http://schemas.microsoft.com/office/drawing/2014/main" id="{F152819B-D22C-4F08-A4CB-3C2037404241}"/>
              </a:ext>
            </a:extLst>
          </p:cNvPr>
          <p:cNvSpPr/>
          <p:nvPr/>
        </p:nvSpPr>
        <p:spPr>
          <a:xfrm>
            <a:off x="838707" y="1291231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Блок-схема: узел 32">
            <a:extLst>
              <a:ext uri="{FF2B5EF4-FFF2-40B4-BE49-F238E27FC236}">
                <a16:creationId xmlns:a16="http://schemas.microsoft.com/office/drawing/2014/main" id="{02F321D0-76FF-4A29-A285-D28965188533}"/>
              </a:ext>
            </a:extLst>
          </p:cNvPr>
          <p:cNvSpPr/>
          <p:nvPr/>
        </p:nvSpPr>
        <p:spPr>
          <a:xfrm>
            <a:off x="1079225" y="1286237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Скругленный прямоугольник 5">
            <a:extLst>
              <a:ext uri="{FF2B5EF4-FFF2-40B4-BE49-F238E27FC236}">
                <a16:creationId xmlns:a16="http://schemas.microsoft.com/office/drawing/2014/main" id="{67005DC5-703E-4CAE-A5CD-1145CC317005}"/>
              </a:ext>
            </a:extLst>
          </p:cNvPr>
          <p:cNvSpPr/>
          <p:nvPr/>
        </p:nvSpPr>
        <p:spPr>
          <a:xfrm>
            <a:off x="5896551" y="1133386"/>
            <a:ext cx="4169569" cy="5124244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Блок-схема: узел 11">
            <a:extLst>
              <a:ext uri="{FF2B5EF4-FFF2-40B4-BE49-F238E27FC236}">
                <a16:creationId xmlns:a16="http://schemas.microsoft.com/office/drawing/2014/main" id="{39D3E7A7-1E29-4DD7-A976-83AFDAB93416}"/>
              </a:ext>
            </a:extLst>
          </p:cNvPr>
          <p:cNvSpPr/>
          <p:nvPr/>
        </p:nvSpPr>
        <p:spPr>
          <a:xfrm>
            <a:off x="6043023" y="1291231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Блок-схема: узел 12">
            <a:extLst>
              <a:ext uri="{FF2B5EF4-FFF2-40B4-BE49-F238E27FC236}">
                <a16:creationId xmlns:a16="http://schemas.microsoft.com/office/drawing/2014/main" id="{DF35FF78-705C-45BE-AF9F-D2B163F04437}"/>
              </a:ext>
            </a:extLst>
          </p:cNvPr>
          <p:cNvSpPr/>
          <p:nvPr/>
        </p:nvSpPr>
        <p:spPr>
          <a:xfrm>
            <a:off x="6285202" y="1291231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Блок-схема: узел 13">
            <a:extLst>
              <a:ext uri="{FF2B5EF4-FFF2-40B4-BE49-F238E27FC236}">
                <a16:creationId xmlns:a16="http://schemas.microsoft.com/office/drawing/2014/main" id="{FA5CD265-B0E0-40A5-BB50-D4409F4D42CE}"/>
              </a:ext>
            </a:extLst>
          </p:cNvPr>
          <p:cNvSpPr/>
          <p:nvPr/>
        </p:nvSpPr>
        <p:spPr>
          <a:xfrm>
            <a:off x="6525720" y="1286237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11E064F-1A90-4597-AE53-D024BEF73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23" y="1723833"/>
            <a:ext cx="5094263" cy="356254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DEDD0EC-0C5B-4A5C-BB2B-04519D446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470" y="1800225"/>
            <a:ext cx="3940589" cy="257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978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6533C45-AE96-3841-D3D8-E266F829E00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72863" y="6257925"/>
            <a:ext cx="719137" cy="360363"/>
          </a:xfrm>
        </p:spPr>
        <p:txBody>
          <a:bodyPr/>
          <a:lstStyle/>
          <a:p>
            <a:fld id="{1D6CABD1-9010-4322-9305-0AF1AA8E7C9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8170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380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963FD1-9BC0-10CE-6A0D-090B7C6E0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411" y="2122799"/>
            <a:ext cx="10662037" cy="669994"/>
          </a:xfrm>
        </p:spPr>
        <p:txBody>
          <a:bodyPr>
            <a:noAutofit/>
          </a:bodyPr>
          <a:lstStyle/>
          <a:p>
            <a:r>
              <a:rPr lang="ru-RU" sz="4000" dirty="0">
                <a:latin typeface="Tahoma" panose="020B0604030504040204" pitchFamily="34" charset="0"/>
                <a:ea typeface="Times New Roman" panose="02020603050405020304" pitchFamily="18" charset="0"/>
              </a:rPr>
              <a:t>Модуль 4 . Основы </a:t>
            </a:r>
            <a:r>
              <a:rPr lang="en-US" sz="4000" dirty="0">
                <a:latin typeface="Tahoma" panose="020B0604030504040204" pitchFamily="34" charset="0"/>
                <a:ea typeface="Times New Roman" panose="02020603050405020304" pitchFamily="18" charset="0"/>
              </a:rPr>
              <a:t>CSS </a:t>
            </a:r>
            <a:endParaRPr lang="ru-RU" sz="40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A8057E7-FF14-0363-F17A-660A62E79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8412" y="5562432"/>
            <a:ext cx="9000000" cy="669994"/>
          </a:xfrm>
        </p:spPr>
        <p:txBody>
          <a:bodyPr/>
          <a:lstStyle/>
          <a:p>
            <a:r>
              <a:rPr lang="ru-RU" dirty="0"/>
              <a:t>Басов Денис Алексеевич</a:t>
            </a:r>
          </a:p>
          <a:p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0BE3AA3-CBB4-4949-A40B-02965B808D25}"/>
              </a:ext>
            </a:extLst>
          </p:cNvPr>
          <p:cNvSpPr txBox="1">
            <a:spLocks/>
          </p:cNvSpPr>
          <p:nvPr/>
        </p:nvSpPr>
        <p:spPr>
          <a:xfrm>
            <a:off x="618411" y="2875274"/>
            <a:ext cx="10662037" cy="11899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latin typeface="Tahoma" panose="020B0604030504040204" pitchFamily="34" charset="0"/>
                <a:ea typeface="Times New Roman" panose="02020603050405020304" pitchFamily="18" charset="0"/>
              </a:rPr>
              <a:t>Модуль 5 . Размещение изображений, списков и таблиц 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2853286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модуле </a:t>
            </a:r>
            <a:r>
              <a:rPr lang="en-US" dirty="0"/>
              <a:t>4</a:t>
            </a:r>
            <a:r>
              <a:rPr lang="ru-RU" dirty="0"/>
              <a:t> мы рассмотрим: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31" name="Объект 30">
            <a:extLst>
              <a:ext uri="{FF2B5EF4-FFF2-40B4-BE49-F238E27FC236}">
                <a16:creationId xmlns:a16="http://schemas.microsoft.com/office/drawing/2014/main" id="{641231BC-CEA8-5675-624E-8EEDB2B37C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24846" y="2124632"/>
            <a:ext cx="10142308" cy="2809318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Варианты задания стилей на странице</a:t>
            </a:r>
            <a:endParaRPr lang="en-US" sz="2400" dirty="0"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Подключение стилевого файла</a:t>
            </a:r>
            <a:endParaRPr lang="en-US" sz="2400" dirty="0"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Понятия: селектор, свойство, каскад, наследование, единицы измерения</a:t>
            </a:r>
            <a:endParaRPr lang="en-US" sz="2400" dirty="0"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Работа с различными видами селекторов</a:t>
            </a:r>
            <a:endParaRPr lang="en-US" sz="2400" dirty="0"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Изменение оформления страницы</a:t>
            </a:r>
            <a:endParaRPr lang="en-US" sz="2400" dirty="0"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095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модуле </a:t>
            </a:r>
            <a:r>
              <a:rPr lang="en-US" dirty="0"/>
              <a:t>5</a:t>
            </a:r>
            <a:r>
              <a:rPr lang="ru-RU" dirty="0"/>
              <a:t> мы рассмотрим: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31" name="Объект 30">
            <a:extLst>
              <a:ext uri="{FF2B5EF4-FFF2-40B4-BE49-F238E27FC236}">
                <a16:creationId xmlns:a16="http://schemas.microsoft.com/office/drawing/2014/main" id="{641231BC-CEA8-5675-624E-8EEDB2B37C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24846" y="2105582"/>
            <a:ext cx="10142308" cy="1761568"/>
          </a:xfrm>
        </p:spPr>
        <p:txBody>
          <a:bodyPr>
            <a:normAutofit lnSpcReduction="10000"/>
          </a:bodyPr>
          <a:lstStyle/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Размещение изображений на странице</a:t>
            </a:r>
            <a:endParaRPr lang="en-US" sz="2400" dirty="0"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Использование неупорядоченных и упорядоченных списков</a:t>
            </a:r>
            <a:endParaRPr lang="en-US" sz="2400" dirty="0"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Создание и оформление таблиц</a:t>
            </a:r>
            <a:endParaRPr lang="en-US" sz="2400" dirty="0"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Использование CSS-свойств для стилизации элементов</a:t>
            </a:r>
          </a:p>
        </p:txBody>
      </p:sp>
    </p:spTree>
    <p:extLst>
      <p:ext uri="{BB962C8B-B14F-4D97-AF65-F5344CB8AC3E}">
        <p14:creationId xmlns:p14="http://schemas.microsoft.com/office/powerpoint/2010/main" val="2722051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094" y="1450974"/>
            <a:ext cx="7418705" cy="1654176"/>
          </a:xfrm>
        </p:spPr>
        <p:txBody>
          <a:bodyPr>
            <a:normAutofit/>
          </a:bodyPr>
          <a:lstStyle/>
          <a:p>
            <a:pPr algn="l"/>
            <a:r>
              <a:rPr lang="ru-RU" sz="60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Введение в </a:t>
            </a:r>
            <a:r>
              <a:rPr lang="en-US" sz="6000" dirty="0">
                <a:solidFill>
                  <a:srgbClr val="0070C0"/>
                </a:solidFill>
                <a:latin typeface="Century Gothic" panose="020B0502020202020204" pitchFamily="34" charset="0"/>
              </a:rPr>
              <a:t>CSS</a:t>
            </a:r>
            <a:endParaRPr lang="en-US" sz="6000" b="1" i="0" u="none" strike="noStrike" baseline="0" dirty="0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7" name="Заголовок 29">
            <a:extLst>
              <a:ext uri="{FF2B5EF4-FFF2-40B4-BE49-F238E27FC236}">
                <a16:creationId xmlns:a16="http://schemas.microsoft.com/office/drawing/2014/main" id="{FF883FBE-74AB-4027-A00C-4BCF54E30E99}"/>
              </a:ext>
            </a:extLst>
          </p:cNvPr>
          <p:cNvSpPr txBox="1">
            <a:spLocks/>
          </p:cNvSpPr>
          <p:nvPr/>
        </p:nvSpPr>
        <p:spPr>
          <a:xfrm>
            <a:off x="1752600" y="3194316"/>
            <a:ext cx="10628095" cy="634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0" dirty="0">
                <a:solidFill>
                  <a:srgbClr val="0070C0"/>
                </a:solidFill>
                <a:latin typeface="Century Gothic" panose="020B0502020202020204" pitchFamily="34" charset="0"/>
              </a:rPr>
              <a:t>Синтаксис, селекторы, свойства</a:t>
            </a:r>
          </a:p>
        </p:txBody>
      </p:sp>
    </p:spTree>
    <p:extLst>
      <p:ext uri="{BB962C8B-B14F-4D97-AF65-F5344CB8AC3E}">
        <p14:creationId xmlns:p14="http://schemas.microsoft.com/office/powerpoint/2010/main" val="474043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34734"/>
          </a:xfrm>
        </p:spPr>
        <p:txBody>
          <a:bodyPr/>
          <a:lstStyle/>
          <a:p>
            <a:pPr algn="l"/>
            <a:r>
              <a:rPr lang="ru-RU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Что такое </a:t>
            </a:r>
            <a:r>
              <a:rPr lang="en-US" dirty="0">
                <a:solidFill>
                  <a:srgbClr val="0070C0"/>
                </a:solidFill>
                <a:latin typeface="Century Gothic" panose="020B0502020202020204" pitchFamily="34" charset="0"/>
              </a:rPr>
              <a:t>CSS</a:t>
            </a:r>
            <a:r>
              <a:rPr lang="en-US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 ?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7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D7BDFE7-9EFB-4453-8089-F2B5C4785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999858"/>
            <a:ext cx="7972425" cy="36004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2F4D834-2F4C-481C-A952-60FCF4149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5" y="5062537"/>
            <a:ext cx="6248400" cy="12668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959BFB5-9F25-4A00-BF43-2ADEA1F90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5837" y="3962399"/>
            <a:ext cx="22955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47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34734"/>
          </a:xfrm>
        </p:spPr>
        <p:txBody>
          <a:bodyPr/>
          <a:lstStyle/>
          <a:p>
            <a:pPr algn="l"/>
            <a:r>
              <a:rPr lang="ru-RU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Как выбрать и стилизовать элемент в CSS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8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9E2E62E-1F32-4505-868B-72CF13696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732" y="1414462"/>
            <a:ext cx="848677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63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5">
            <a:extLst>
              <a:ext uri="{FF2B5EF4-FFF2-40B4-BE49-F238E27FC236}">
                <a16:creationId xmlns:a16="http://schemas.microsoft.com/office/drawing/2014/main" id="{74AF3B7B-4477-49C8-8753-E921B496BF4E}"/>
              </a:ext>
            </a:extLst>
          </p:cNvPr>
          <p:cNvSpPr/>
          <p:nvPr/>
        </p:nvSpPr>
        <p:spPr>
          <a:xfrm>
            <a:off x="450056" y="1133386"/>
            <a:ext cx="9355663" cy="4791164"/>
          </a:xfrm>
          <a:prstGeom prst="roundRect">
            <a:avLst>
              <a:gd name="adj" fmla="val 2473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34734"/>
          </a:xfrm>
        </p:spPr>
        <p:txBody>
          <a:bodyPr/>
          <a:lstStyle/>
          <a:p>
            <a:pPr algn="l"/>
            <a:r>
              <a:rPr lang="ru-RU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Внедрение стилей в документ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9</a:t>
            </a:fld>
            <a:endParaRPr lang="ru-RU"/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7245BE96-39E5-4D29-9FD0-FADC982FF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707" y="1661519"/>
            <a:ext cx="4543425" cy="390525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6567F2C-518B-4DAC-9DD2-61EA8C79F63B}"/>
              </a:ext>
            </a:extLst>
          </p:cNvPr>
          <p:cNvSpPr txBox="1"/>
          <p:nvPr/>
        </p:nvSpPr>
        <p:spPr>
          <a:xfrm>
            <a:off x="5386120" y="1789941"/>
            <a:ext cx="4419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FFB000"/>
                </a:solidFill>
                <a:latin typeface="Century Gothic" panose="020B0502020202020204" pitchFamily="34" charset="0"/>
              </a:rPr>
              <a:t>В голове документа в теге </a:t>
            </a:r>
            <a:r>
              <a:rPr lang="en-US" sz="2000" dirty="0">
                <a:solidFill>
                  <a:srgbClr val="FFB000"/>
                </a:solidFill>
                <a:latin typeface="Century Gothic" panose="020B0502020202020204" pitchFamily="34" charset="0"/>
              </a:rPr>
              <a:t>&lt;style&gt;</a:t>
            </a:r>
            <a:endParaRPr lang="ru-RU" sz="2000" dirty="0">
              <a:solidFill>
                <a:srgbClr val="FFB000"/>
              </a:solidFill>
              <a:latin typeface="Century Gothic" panose="020B0502020202020204" pitchFamily="34" charset="0"/>
            </a:endParaRPr>
          </a:p>
          <a:p>
            <a:r>
              <a:rPr lang="ru-RU" sz="2000" dirty="0">
                <a:solidFill>
                  <a:srgbClr val="FFB000"/>
                </a:solidFill>
                <a:latin typeface="Century Gothic" panose="020B0502020202020204" pitchFamily="34" charset="0"/>
              </a:rPr>
              <a:t>можно задавать стили элементам текущей страницы</a:t>
            </a:r>
          </a:p>
        </p:txBody>
      </p:sp>
      <p:sp>
        <p:nvSpPr>
          <p:cNvPr id="31" name="Блок-схема: узел 30">
            <a:extLst>
              <a:ext uri="{FF2B5EF4-FFF2-40B4-BE49-F238E27FC236}">
                <a16:creationId xmlns:a16="http://schemas.microsoft.com/office/drawing/2014/main" id="{04AAA56C-6CE9-40F8-87C4-BC202E2D792B}"/>
              </a:ext>
            </a:extLst>
          </p:cNvPr>
          <p:cNvSpPr/>
          <p:nvPr/>
        </p:nvSpPr>
        <p:spPr>
          <a:xfrm>
            <a:off x="596528" y="1291231"/>
            <a:ext cx="144000" cy="1440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" name="Блок-схема: узел 31">
            <a:extLst>
              <a:ext uri="{FF2B5EF4-FFF2-40B4-BE49-F238E27FC236}">
                <a16:creationId xmlns:a16="http://schemas.microsoft.com/office/drawing/2014/main" id="{F152819B-D22C-4F08-A4CB-3C2037404241}"/>
              </a:ext>
            </a:extLst>
          </p:cNvPr>
          <p:cNvSpPr/>
          <p:nvPr/>
        </p:nvSpPr>
        <p:spPr>
          <a:xfrm>
            <a:off x="838707" y="1291231"/>
            <a:ext cx="144000" cy="1440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Блок-схема: узел 32">
            <a:extLst>
              <a:ext uri="{FF2B5EF4-FFF2-40B4-BE49-F238E27FC236}">
                <a16:creationId xmlns:a16="http://schemas.microsoft.com/office/drawing/2014/main" id="{02F321D0-76FF-4A29-A285-D28965188533}"/>
              </a:ext>
            </a:extLst>
          </p:cNvPr>
          <p:cNvSpPr/>
          <p:nvPr/>
        </p:nvSpPr>
        <p:spPr>
          <a:xfrm>
            <a:off x="1079225" y="1286237"/>
            <a:ext cx="144000" cy="1440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459422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2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2681C4"/>
      </a:accent1>
      <a:accent2>
        <a:srgbClr val="004777"/>
      </a:accent2>
      <a:accent3>
        <a:srgbClr val="14A0FF"/>
      </a:accent3>
      <a:accent4>
        <a:srgbClr val="E28B18"/>
      </a:accent4>
      <a:accent5>
        <a:srgbClr val="7F7F7F"/>
      </a:accent5>
      <a:accent6>
        <a:srgbClr val="14A0FF"/>
      </a:accent6>
      <a:hlink>
        <a:srgbClr val="1C6093"/>
      </a:hlink>
      <a:folHlink>
        <a:srgbClr val="70A1C0"/>
      </a:folHlink>
    </a:clrScheme>
    <a:fontScheme name="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1261</TotalTime>
  <Words>614</Words>
  <Application>Microsoft Office PowerPoint</Application>
  <PresentationFormat>Широкоэкранный</PresentationFormat>
  <Paragraphs>102</Paragraphs>
  <Slides>25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2" baseType="lpstr">
      <vt:lpstr>Century Gothic</vt:lpstr>
      <vt:lpstr>Open Sans</vt:lpstr>
      <vt:lpstr>Wingdings 3</vt:lpstr>
      <vt:lpstr>Calibri</vt:lpstr>
      <vt:lpstr>Tahoma</vt:lpstr>
      <vt:lpstr>Arial</vt:lpstr>
      <vt:lpstr>Тема Office</vt:lpstr>
      <vt:lpstr>Описание курса</vt:lpstr>
      <vt:lpstr>В рамках курса мы научимся:</vt:lpstr>
      <vt:lpstr>Модуль 4 . Основы CSS </vt:lpstr>
      <vt:lpstr>В модуле 4 мы рассмотрим:</vt:lpstr>
      <vt:lpstr>В модуле 5 мы рассмотрим:</vt:lpstr>
      <vt:lpstr>Введение в CSS</vt:lpstr>
      <vt:lpstr>Что такое CSS ?</vt:lpstr>
      <vt:lpstr>Как выбрать и стилизовать элемент в CSS</vt:lpstr>
      <vt:lpstr>Внедрение стилей в документ</vt:lpstr>
      <vt:lpstr>Подключение стилей отдельным файлом</vt:lpstr>
      <vt:lpstr>Селекторы в CSS</vt:lpstr>
      <vt:lpstr>Цвет фона в CSS</vt:lpstr>
      <vt:lpstr>Границы элемента в CSS</vt:lpstr>
      <vt:lpstr>margin - внешние отступы в CSS</vt:lpstr>
      <vt:lpstr>margin - внешние отступы в CSS</vt:lpstr>
      <vt:lpstr>padding - внутренние отступы  в CSS</vt:lpstr>
      <vt:lpstr>padding - внешние отступы в CSS</vt:lpstr>
      <vt:lpstr>Ширина и высота элементов в CSS</vt:lpstr>
      <vt:lpstr>Аналогия блочной модели в CSS</vt:lpstr>
      <vt:lpstr>Шрифты в CSS</vt:lpstr>
      <vt:lpstr>Свойство display</vt:lpstr>
      <vt:lpstr>Абсолютное позиционирование</vt:lpstr>
      <vt:lpstr>Переходы в CSS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Inna Romanova</dc:creator>
  <cp:lastModifiedBy>Денис Басов</cp:lastModifiedBy>
  <cp:revision>293</cp:revision>
  <dcterms:created xsi:type="dcterms:W3CDTF">2023-04-14T11:23:01Z</dcterms:created>
  <dcterms:modified xsi:type="dcterms:W3CDTF">2024-06-01T19:17:56Z</dcterms:modified>
</cp:coreProperties>
</file>